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60"/>
  </p:normalViewPr>
  <p:slideViewPr>
    <p:cSldViewPr snapToGrid="0">
      <p:cViewPr varScale="1">
        <p:scale>
          <a:sx n="116" d="100"/>
          <a:sy n="116" d="100"/>
        </p:scale>
        <p:origin x="2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EC31F7B-D22F-428C-8E85-4B469D1D9BF2}" type="datetimeFigureOut">
              <a:rPr lang="en-GB" smtClean="0"/>
              <a:t>31/03/2017</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219693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31F7B-D22F-428C-8E85-4B469D1D9BF2}"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02471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31F7B-D22F-428C-8E85-4B469D1D9BF2}"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12789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31F7B-D22F-428C-8E85-4B469D1D9BF2}"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386780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31F7B-D22F-428C-8E85-4B469D1D9BF2}"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47326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EC31F7B-D22F-428C-8E85-4B469D1D9BF2}" type="datetimeFigureOut">
              <a:rPr lang="en-GB" smtClean="0"/>
              <a:t>31/03/2017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28464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EC31F7B-D22F-428C-8E85-4B469D1D9BF2}" type="datetimeFigureOut">
              <a:rPr lang="en-GB" smtClean="0"/>
              <a:t>31/03/2017</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14279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EC31F7B-D22F-428C-8E85-4B469D1D9BF2}"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42829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EC31F7B-D22F-428C-8E85-4B469D1D9BF2}"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2994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C31F7B-D22F-428C-8E85-4B469D1D9BF2}"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263277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31F7B-D22F-428C-8E85-4B469D1D9BF2}"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121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C31F7B-D22F-428C-8E85-4B469D1D9BF2}"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99875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C31F7B-D22F-428C-8E85-4B469D1D9BF2}" type="datetimeFigureOut">
              <a:rPr lang="en-GB" smtClean="0"/>
              <a:t>31/03/2017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293853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C31F7B-D22F-428C-8E85-4B469D1D9BF2}" type="datetimeFigureOut">
              <a:rPr lang="en-GB" smtClean="0"/>
              <a:t>31/03/2017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43967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31F7B-D22F-428C-8E85-4B469D1D9BF2}" type="datetimeFigureOut">
              <a:rPr lang="en-GB" smtClean="0"/>
              <a:t>31/03/2017</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95840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31F7B-D22F-428C-8E85-4B469D1D9BF2}"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401256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31F7B-D22F-428C-8E85-4B469D1D9BF2}"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82211C-9506-424D-A4E3-6FC98AFA28F9}" type="slidenum">
              <a:rPr lang="en-GB" smtClean="0"/>
              <a:t>‹#›</a:t>
            </a:fld>
            <a:endParaRPr lang="en-GB"/>
          </a:p>
        </p:txBody>
      </p:sp>
    </p:spTree>
    <p:extLst>
      <p:ext uri="{BB962C8B-B14F-4D97-AF65-F5344CB8AC3E}">
        <p14:creationId xmlns:p14="http://schemas.microsoft.com/office/powerpoint/2010/main" val="177461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EC31F7B-D22F-428C-8E85-4B469D1D9BF2}" type="datetimeFigureOut">
              <a:rPr lang="en-GB" smtClean="0"/>
              <a:t>31/03/2017</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582211C-9506-424D-A4E3-6FC98AFA28F9}" type="slidenum">
              <a:rPr lang="en-GB" smtClean="0"/>
              <a:t>‹#›</a:t>
            </a:fld>
            <a:endParaRPr lang="en-GB"/>
          </a:p>
        </p:txBody>
      </p:sp>
    </p:spTree>
    <p:extLst>
      <p:ext uri="{BB962C8B-B14F-4D97-AF65-F5344CB8AC3E}">
        <p14:creationId xmlns:p14="http://schemas.microsoft.com/office/powerpoint/2010/main" val="3790956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carlet_fever" TargetMode="External"/><Relationship Id="rId2" Type="http://schemas.openxmlformats.org/officeDocument/2006/relationships/hyperlink" Target="https://en.wikipedia.org/wiki/World_War_I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1ugNGFsaKW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sharer/sharer.php?u=http://www.warhistoryonline.com/featured/36-interesting-facts-about-hitler.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nfjRfjeSj2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 y="-416572"/>
            <a:ext cx="12196674" cy="9593431"/>
          </a:xfrm>
          <a:prstGeom prst="rect">
            <a:avLst/>
          </a:prstGeom>
        </p:spPr>
      </p:pic>
      <p:sp>
        <p:nvSpPr>
          <p:cNvPr id="2" name="Title 1"/>
          <p:cNvSpPr>
            <a:spLocks noGrp="1"/>
          </p:cNvSpPr>
          <p:nvPr>
            <p:ph type="ctrTitle"/>
          </p:nvPr>
        </p:nvSpPr>
        <p:spPr>
          <a:xfrm>
            <a:off x="2497723" y="1128583"/>
            <a:ext cx="8392699" cy="2042419"/>
          </a:xfrm>
        </p:spPr>
        <p:txBody>
          <a:bodyPr/>
          <a:lstStyle/>
          <a:p>
            <a:r>
              <a:rPr lang="en-GB" dirty="0" smtClean="0">
                <a:solidFill>
                  <a:schemeClr val="tx1"/>
                </a:solidFill>
              </a:rPr>
              <a:t>World War 2</a:t>
            </a:r>
            <a:endParaRPr lang="en-GB" dirty="0">
              <a:solidFill>
                <a:schemeClr val="tx1"/>
              </a:solidFill>
            </a:endParaRPr>
          </a:p>
        </p:txBody>
      </p:sp>
      <p:sp>
        <p:nvSpPr>
          <p:cNvPr id="3" name="Subtitle 2"/>
          <p:cNvSpPr>
            <a:spLocks noGrp="1"/>
          </p:cNvSpPr>
          <p:nvPr>
            <p:ph type="subTitle" idx="1"/>
          </p:nvPr>
        </p:nvSpPr>
        <p:spPr>
          <a:xfrm>
            <a:off x="3478025" y="3434613"/>
            <a:ext cx="6456807" cy="849063"/>
          </a:xfrm>
        </p:spPr>
        <p:txBody>
          <a:bodyPr/>
          <a:lstStyle/>
          <a:p>
            <a:r>
              <a:rPr lang="en-GB" b="1" dirty="0" smtClean="0">
                <a:solidFill>
                  <a:schemeClr val="tx1"/>
                </a:solidFill>
              </a:rPr>
              <a:t>By Emily and Lewis</a:t>
            </a:r>
            <a:endParaRPr lang="en-GB" b="1" dirty="0">
              <a:solidFill>
                <a:schemeClr val="tx1"/>
              </a:solidFill>
            </a:endParaRPr>
          </a:p>
        </p:txBody>
      </p:sp>
    </p:spTree>
    <p:extLst>
      <p:ext uri="{BB962C8B-B14F-4D97-AF65-F5344CB8AC3E}">
        <p14:creationId xmlns:p14="http://schemas.microsoft.com/office/powerpoint/2010/main" val="32960339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504824"/>
            <a:ext cx="10534649" cy="1247775"/>
          </a:xfrm>
        </p:spPr>
        <p:txBody>
          <a:bodyPr/>
          <a:lstStyle/>
          <a:p>
            <a:r>
              <a:rPr lang="en-GB" dirty="0" smtClean="0"/>
              <a:t>Watch this short clip of good night mister tom</a:t>
            </a:r>
            <a:endParaRPr lang="en-GB" dirty="0"/>
          </a:p>
        </p:txBody>
      </p:sp>
      <p:sp>
        <p:nvSpPr>
          <p:cNvPr id="3" name="Content Placeholder 2"/>
          <p:cNvSpPr>
            <a:spLocks noGrp="1"/>
          </p:cNvSpPr>
          <p:nvPr>
            <p:ph idx="1"/>
          </p:nvPr>
        </p:nvSpPr>
        <p:spPr>
          <a:xfrm>
            <a:off x="1154953" y="2603499"/>
            <a:ext cx="9198721" cy="3683001"/>
          </a:xfrm>
        </p:spPr>
        <p:txBody>
          <a:bodyPr>
            <a:noAutofit/>
          </a:bodyPr>
          <a:lstStyle/>
          <a:p>
            <a:r>
              <a:rPr lang="en-GB" sz="2400" b="1" dirty="0">
                <a:solidFill>
                  <a:schemeClr val="tx1"/>
                </a:solidFill>
              </a:rPr>
              <a:t>In September 1939, the United Kingdom entered the </a:t>
            </a:r>
            <a:r>
              <a:rPr lang="en-GB" sz="2400" b="1" dirty="0">
                <a:solidFill>
                  <a:schemeClr val="tx1"/>
                </a:solidFill>
                <a:hlinkClick r:id="rId2" tooltip="World War II"/>
              </a:rPr>
              <a:t>Second World War</a:t>
            </a:r>
            <a:r>
              <a:rPr lang="en-GB" sz="2400" b="1" dirty="0">
                <a:solidFill>
                  <a:schemeClr val="tx1"/>
                </a:solidFill>
              </a:rPr>
              <a:t> and children were evacuated from London to the countryside for their safety. Tom Oakley, a lonely and bitter old man living in the countryside village of Little </a:t>
            </a:r>
            <a:r>
              <a:rPr lang="en-GB" sz="2400" b="1" dirty="0" err="1">
                <a:solidFill>
                  <a:schemeClr val="tx1"/>
                </a:solidFill>
              </a:rPr>
              <a:t>Weirwold</a:t>
            </a:r>
            <a:r>
              <a:rPr lang="en-GB" sz="2400" b="1" dirty="0">
                <a:solidFill>
                  <a:schemeClr val="tx1"/>
                </a:solidFill>
              </a:rPr>
              <a:t>, is forced to look after one of the evacuees, William "Willie" Beech. Tom has long since withdrawn from life after losing his wife and child to </a:t>
            </a:r>
            <a:r>
              <a:rPr lang="en-GB" sz="2400" b="1" dirty="0">
                <a:solidFill>
                  <a:schemeClr val="tx1"/>
                </a:solidFill>
                <a:hlinkClick r:id="rId3" tooltip="Scarlet fever"/>
              </a:rPr>
              <a:t>scarlet fever</a:t>
            </a:r>
            <a:r>
              <a:rPr lang="en-GB" sz="2400" b="1" dirty="0">
                <a:solidFill>
                  <a:schemeClr val="tx1"/>
                </a:solidFill>
              </a:rPr>
              <a:t> many years ago, while Willie is a quiet young boy who comes from an abusive home and is apprehensive of Tom.</a:t>
            </a:r>
          </a:p>
        </p:txBody>
      </p:sp>
    </p:spTree>
    <p:extLst>
      <p:ext uri="{BB962C8B-B14F-4D97-AF65-F5344CB8AC3E}">
        <p14:creationId xmlns:p14="http://schemas.microsoft.com/office/powerpoint/2010/main" val="739965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i="1" u="sng" dirty="0" smtClean="0"/>
              <a:t>Good Nigh Mr Tom</a:t>
            </a:r>
            <a:endParaRPr lang="en-GB" b="1" i="1" u="sng" dirty="0"/>
          </a:p>
        </p:txBody>
      </p:sp>
      <p:pic>
        <p:nvPicPr>
          <p:cNvPr id="2052" name="Picture 4" descr="Image result for goodnight mister tom">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4122" y="2406650"/>
            <a:ext cx="216217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17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xit" presetSubtype="0" fill="hold" grpId="1" nodeType="clickEffect">
                                  <p:stCondLst>
                                    <p:cond delay="0"/>
                                  </p:stCondLst>
                                  <p:childTnLst>
                                    <p:animEffect transition="out" filter="fade">
                                      <p:cBhvr>
                                        <p:cTn id="12" dur="2000"/>
                                        <p:tgtEl>
                                          <p:spTgt spid="2"/>
                                        </p:tgtEl>
                                      </p:cBhvr>
                                    </p:animEffect>
                                    <p:anim calcmode="lin" valueType="num">
                                      <p:cBhvr>
                                        <p:cTn id="13"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2000"/>
                                        <p:tgtEl>
                                          <p:spTgt spid="2"/>
                                        </p:tgtEl>
                                        <p:attrNameLst>
                                          <p:attrName>ppt_h</p:attrName>
                                        </p:attrNameLst>
                                      </p:cBhvr>
                                      <p:tavLst>
                                        <p:tav tm="0">
                                          <p:val>
                                            <p:strVal val="ppt_h"/>
                                          </p:val>
                                        </p:tav>
                                        <p:tav tm="100000">
                                          <p:val>
                                            <p:strVal val="ppt_h"/>
                                          </p:val>
                                        </p:tav>
                                      </p:tavLst>
                                    </p:anim>
                                    <p:set>
                                      <p:cBhvr>
                                        <p:cTn id="1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GB" dirty="0" smtClean="0"/>
              <a:t>    </a:t>
            </a:r>
            <a:r>
              <a:rPr lang="en-GB" b="1" i="1" u="sng" dirty="0" smtClean="0"/>
              <a:t>ADOLF HITLER</a:t>
            </a:r>
            <a:endParaRPr lang="en-GB" b="1" i="1" u="sng" dirty="0"/>
          </a:p>
        </p:txBody>
      </p:sp>
      <p:sp>
        <p:nvSpPr>
          <p:cNvPr id="3" name="Content Placeholder 2"/>
          <p:cNvSpPr>
            <a:spLocks noGrp="1"/>
          </p:cNvSpPr>
          <p:nvPr>
            <p:ph idx="1"/>
          </p:nvPr>
        </p:nvSpPr>
        <p:spPr/>
        <p:txBody>
          <a:bodyPr/>
          <a:lstStyle/>
          <a:p>
            <a:r>
              <a:rPr lang="en-GB" dirty="0" smtClean="0"/>
              <a:t>                                                 </a:t>
            </a:r>
            <a:endParaRPr lang="en-GB" dirty="0"/>
          </a:p>
        </p:txBody>
      </p:sp>
      <p:pic>
        <p:nvPicPr>
          <p:cNvPr id="1026" name="Picture 2" descr="Image result for ADOLF HIT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975" y="2603500"/>
            <a:ext cx="3404744" cy="19151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59698" y="2792627"/>
            <a:ext cx="7051589" cy="646331"/>
          </a:xfrm>
          <a:prstGeom prst="rect">
            <a:avLst/>
          </a:prstGeom>
          <a:noFill/>
        </p:spPr>
        <p:txBody>
          <a:bodyPr wrap="square" rtlCol="0">
            <a:spAutoFit/>
          </a:bodyPr>
          <a:lstStyle/>
          <a:p>
            <a:r>
              <a:rPr lang="en-GB" dirty="0" smtClean="0"/>
              <a:t>Hitler was a selfish man and he didn’t like </a:t>
            </a:r>
            <a:r>
              <a:rPr lang="en-GB" dirty="0"/>
              <a:t>J</a:t>
            </a:r>
            <a:r>
              <a:rPr lang="en-GB" dirty="0" smtClean="0"/>
              <a:t>ews.</a:t>
            </a:r>
          </a:p>
          <a:p>
            <a:r>
              <a:rPr lang="en-GB" dirty="0" smtClean="0"/>
              <a:t>He declared war on Poland.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47953550"/>
              </p:ext>
            </p:extLst>
          </p:nvPr>
        </p:nvGraphicFramePr>
        <p:xfrm>
          <a:off x="1155700" y="3991610"/>
          <a:ext cx="8761413" cy="640080"/>
        </p:xfrm>
        <a:graphic>
          <a:graphicData uri="http://schemas.openxmlformats.org/drawingml/2006/table">
            <a:tbl>
              <a:tblPr/>
              <a:tblGrid>
                <a:gridCol w="8761413"/>
              </a:tblGrid>
              <a:tr h="0">
                <a:tc>
                  <a:txBody>
                    <a:bodyPr/>
                    <a:lstStyle/>
                    <a:p>
                      <a:r>
                        <a:rPr lang="en-GB" u="none" strike="noStrike" dirty="0">
                          <a:solidFill>
                            <a:srgbClr val="FFFFFF"/>
                          </a:solidFill>
                          <a:effectLst/>
                          <a:hlinkClick r:id="rId3"/>
                        </a:rPr>
                        <a:t/>
                      </a:r>
                      <a:br>
                        <a:rPr lang="en-GB" u="none" strike="noStrike" dirty="0">
                          <a:solidFill>
                            <a:srgbClr val="FFFFFF"/>
                          </a:solidFill>
                          <a:effectLst/>
                          <a:hlinkClick r:id="rId3"/>
                        </a:rPr>
                      </a:br>
                      <a:endParaRPr lang="en-GB" dirty="0">
                        <a:effectLst/>
                      </a:endParaRPr>
                    </a:p>
                  </a:txBody>
                  <a:tcPr marL="190500" anchor="ctr">
                    <a:lnL>
                      <a:noFill/>
                    </a:lnL>
                    <a:lnR>
                      <a:noFill/>
                    </a:lnR>
                    <a:lnT>
                      <a:noFill/>
                    </a:lnT>
                    <a:lnB>
                      <a:noFill/>
                    </a:lnB>
                  </a:tcPr>
                </a:tc>
              </a:tr>
            </a:tbl>
          </a:graphicData>
        </a:graphic>
      </p:graphicFrame>
      <p:sp>
        <p:nvSpPr>
          <p:cNvPr id="6" name="Rectangle 1"/>
          <p:cNvSpPr>
            <a:spLocks noChangeArrowheads="1"/>
          </p:cNvSpPr>
          <p:nvPr/>
        </p:nvSpPr>
        <p:spPr bwMode="auto">
          <a:xfrm rot="10800000" flipV="1">
            <a:off x="4622333" y="3355447"/>
            <a:ext cx="6593746"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262626"/>
                </a:solidFill>
                <a:effectLst/>
                <a:latin typeface="Arial" panose="020B0604020202020204" pitchFamily="34" charset="0"/>
              </a:rPr>
              <a:t>ethnic</a:t>
            </a:r>
            <a:r>
              <a:rPr lang="en-US" altLang="en-US" sz="1400" dirty="0" err="1" smtClean="0">
                <a:solidFill>
                  <a:srgbClr val="262626"/>
                </a:solidFill>
                <a:latin typeface="Arial" panose="020B0604020202020204" pitchFamily="34" charset="0"/>
              </a:rPr>
              <a:t>Adolf</a:t>
            </a:r>
            <a:r>
              <a:rPr lang="en-US" altLang="en-US" sz="1400" dirty="0" smtClean="0">
                <a:solidFill>
                  <a:srgbClr val="262626"/>
                </a:solidFill>
                <a:latin typeface="Arial" panose="020B0604020202020204" pitchFamily="34" charset="0"/>
              </a:rPr>
              <a:t> </a:t>
            </a:r>
            <a:r>
              <a:rPr lang="en-US" altLang="en-US" sz="1400" dirty="0">
                <a:solidFill>
                  <a:srgbClr val="262626"/>
                </a:solidFill>
                <a:latin typeface="Arial" panose="020B0604020202020204" pitchFamily="34" charset="0"/>
              </a:rPr>
              <a:t>Hitler, one of the worst dictators ever if not the worst in recorded human history, was responsible for 60 to 85 million deaths during the WWII as he had triggered the conflict. His name brings connotations of murder, misery, warfare, holocaust and the attempted extermination of the Jews and other minorities. Hitler openly expressed his hatred of Jews in his book ‘Mein </a:t>
            </a:r>
            <a:r>
              <a:rPr lang="en-US" altLang="en-US" sz="1400" dirty="0" err="1">
                <a:solidFill>
                  <a:srgbClr val="262626"/>
                </a:solidFill>
                <a:latin typeface="Arial" panose="020B0604020202020204" pitchFamily="34" charset="0"/>
              </a:rPr>
              <a:t>Kampf</a:t>
            </a:r>
            <a:r>
              <a:rPr lang="en-US" altLang="en-US" sz="1400" dirty="0">
                <a:solidFill>
                  <a:srgbClr val="262626"/>
                </a:solidFill>
                <a:latin typeface="Arial" panose="020B0604020202020204" pitchFamily="34" charset="0"/>
              </a:rPr>
              <a:t>’. He warned everyone about his intention to drive the Jews and minorities from Germany’s cultural, intellectual and cultural life.</a:t>
            </a:r>
          </a:p>
          <a:p>
            <a:pPr lvl="0" eaLnBrk="0" fontAlgn="base" hangingPunct="0">
              <a:spcBef>
                <a:spcPct val="0"/>
              </a:spcBef>
              <a:spcAft>
                <a:spcPct val="0"/>
              </a:spcAft>
            </a:pPr>
            <a:r>
              <a:rPr lang="en-US" altLang="en-US" sz="1400" dirty="0">
                <a:solidFill>
                  <a:srgbClr val="262626"/>
                </a:solidFill>
                <a:latin typeface="Arial" panose="020B0604020202020204" pitchFamily="34" charset="0"/>
              </a:rPr>
              <a:t>Before invading Poland and triggering the WWII, Hitler gave example of Genghis Khan to his generals. He said that though Genghis Khan happily led millions of women and children to slaughter with predetermination, history still considered him solely the founder of the Mongol state; not as a murderer.</a:t>
            </a:r>
          </a:p>
          <a:p>
            <a:pPr lvl="0" eaLnBrk="0" fontAlgn="base" hangingPunct="0">
              <a:spcBef>
                <a:spcPct val="0"/>
              </a:spcBef>
              <a:spcAft>
                <a:spcPct val="0"/>
              </a:spcAft>
            </a:pPr>
            <a:r>
              <a:rPr lang="en-US" altLang="en-US" sz="1400" dirty="0">
                <a:solidFill>
                  <a:srgbClr val="262626"/>
                </a:solidFill>
                <a:latin typeface="Arial" panose="020B0604020202020204" pitchFamily="34" charset="0"/>
              </a:rPr>
              <a:t>As a result of the Holocaust engineered by Hitler and his Nazi regime, 6 million Jews or around 78% of the total Jewish population (around 7.3 million) in Nazi occupied Europe at that time and an additional 5 million non-Jewish people were killed. From 1941 to 1945, Jews and other racial, political and </a:t>
            </a:r>
            <a:r>
              <a:rPr kumimoji="0" lang="en-US" altLang="en-US" sz="1400" b="0" i="0" u="none" strike="noStrike" cap="none" normalizeH="0" baseline="0" dirty="0" smtClean="0">
                <a:ln>
                  <a:noFill/>
                </a:ln>
                <a:solidFill>
                  <a:srgbClr val="262626"/>
                </a:solidFill>
                <a:effectLst/>
                <a:latin typeface="Arial" panose="020B0604020202020204" pitchFamily="34" charset="0"/>
              </a:rPr>
              <a:t> minorities in Europe were targeted and systematically murdered by the Nazi forces.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0636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i="1" u="sng" dirty="0" smtClean="0"/>
              <a:t>World War 2 Planes</a:t>
            </a:r>
            <a:endParaRPr lang="en-GB" b="1" i="1" u="sng" dirty="0"/>
          </a:p>
        </p:txBody>
      </p:sp>
      <p:sp>
        <p:nvSpPr>
          <p:cNvPr id="3" name="Content Placeholder 2"/>
          <p:cNvSpPr>
            <a:spLocks noGrp="1"/>
          </p:cNvSpPr>
          <p:nvPr>
            <p:ph idx="1"/>
          </p:nvPr>
        </p:nvSpPr>
        <p:spPr>
          <a:xfrm>
            <a:off x="4053016" y="3031524"/>
            <a:ext cx="5927597" cy="2988276"/>
          </a:xfrm>
        </p:spPr>
        <p:txBody>
          <a:bodyPr>
            <a:normAutofit fontScale="25000" lnSpcReduction="20000"/>
          </a:bodyPr>
          <a:lstStyle/>
          <a:p>
            <a:r>
              <a:rPr lang="en-GB" sz="6000" b="1" i="1" dirty="0"/>
              <a:t>Major Battles in the Air The first major attacks in World War II were made by German aircraft in the takeover of countries such as Denmark, Poland, and the Netherlands. Later, Germany would attempt to destroy England's Royal Air Force in the Battle of Britain. During this battle, German planes dropped thousands of bombs on England for over three months straight. The Allies later countered with a major air attack on D-Day during the Invasion of Normandy. They launched around 14,000 sorties (airplane attacks) in one day. There were also major air battles in the Pacific during World War II. The first major attack was when the Japanese bombed Pearl </a:t>
            </a:r>
            <a:r>
              <a:rPr lang="en-GB" sz="6000" b="1" i="1" dirty="0" err="1"/>
              <a:t>Harbor</a:t>
            </a:r>
            <a:r>
              <a:rPr lang="en-GB" sz="6000" b="1" i="1" dirty="0"/>
              <a:t> in 1941. Later, aircraft played major roles in the Battle of the Coral Sea, the Battle of Midway, and the Battle of Guadalcanal. The final blow in the war was also struck by aircraft when atomic bombs were dropped on the Japanese cities of Hiroshima and Nagasaki. </a:t>
            </a:r>
            <a:br>
              <a:rPr lang="en-GB" sz="6000" b="1" i="1" dirty="0"/>
            </a:br>
            <a:r>
              <a:rPr lang="en-GB" b="1" i="1" dirty="0"/>
              <a:t/>
            </a:r>
            <a:br>
              <a:rPr lang="en-GB" b="1" i="1" dirty="0"/>
            </a:br>
            <a:r>
              <a:rPr lang="en-GB" b="1" i="1" dirty="0"/>
              <a:t> </a:t>
            </a:r>
            <a:br>
              <a:rPr lang="en-GB" b="1" i="1" dirty="0"/>
            </a:br>
            <a:endParaRPr lang="en-GB" b="1" i="1" dirty="0"/>
          </a:p>
        </p:txBody>
      </p:sp>
      <p:pic>
        <p:nvPicPr>
          <p:cNvPr id="2050" name="Picture 2" descr="Image result for ww2 pla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764" y="2364372"/>
            <a:ext cx="3922939" cy="286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14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968" y="749643"/>
            <a:ext cx="9325232" cy="930989"/>
          </a:xfrm>
        </p:spPr>
        <p:txBody>
          <a:bodyPr/>
          <a:lstStyle/>
          <a:p>
            <a:r>
              <a:rPr lang="en-GB" b="1" i="1" u="sng" dirty="0" smtClean="0">
                <a:solidFill>
                  <a:schemeClr val="tx1"/>
                </a:solidFill>
              </a:rPr>
              <a:t>Carew </a:t>
            </a:r>
            <a:r>
              <a:rPr lang="en-GB" b="1" i="1" u="sng" dirty="0" err="1" smtClean="0">
                <a:solidFill>
                  <a:schemeClr val="tx1"/>
                </a:solidFill>
              </a:rPr>
              <a:t>Cheriton</a:t>
            </a:r>
            <a:r>
              <a:rPr lang="en-GB" b="1" i="1" u="sng" dirty="0" smtClean="0">
                <a:solidFill>
                  <a:schemeClr val="tx1"/>
                </a:solidFill>
              </a:rPr>
              <a:t> Control Tower &amp; Air Field</a:t>
            </a:r>
            <a:endParaRPr lang="en-GB" b="1" i="1" u="sng" dirty="0">
              <a:solidFill>
                <a:schemeClr val="tx1"/>
              </a:solidFill>
            </a:endParaRPr>
          </a:p>
        </p:txBody>
      </p:sp>
      <p:sp>
        <p:nvSpPr>
          <p:cNvPr id="3" name="Content Placeholder 2"/>
          <p:cNvSpPr>
            <a:spLocks noGrp="1"/>
          </p:cNvSpPr>
          <p:nvPr>
            <p:ph idx="1"/>
          </p:nvPr>
        </p:nvSpPr>
        <p:spPr>
          <a:xfrm>
            <a:off x="6911546" y="2618779"/>
            <a:ext cx="4028303" cy="3632885"/>
          </a:xfrm>
        </p:spPr>
        <p:txBody>
          <a:bodyPr>
            <a:normAutofit/>
          </a:bodyPr>
          <a:lstStyle/>
          <a:p>
            <a:r>
              <a:rPr lang="en-GB" b="1" i="1" u="sng" dirty="0" smtClean="0"/>
              <a:t>Carew Airfield history</a:t>
            </a:r>
          </a:p>
          <a:p>
            <a:r>
              <a:rPr lang="en-GB" b="1" i="1" dirty="0" smtClean="0"/>
              <a:t>The air ministry took the first steps to acquire the 600 acres of land south of </a:t>
            </a:r>
            <a:r>
              <a:rPr lang="en-GB" b="1" i="1" dirty="0" err="1" smtClean="0"/>
              <a:t>sageston</a:t>
            </a:r>
            <a:r>
              <a:rPr lang="en-GB" b="1" i="1" dirty="0" smtClean="0"/>
              <a:t> and east of </a:t>
            </a:r>
            <a:r>
              <a:rPr lang="en-GB" b="1" i="1" dirty="0" err="1" smtClean="0"/>
              <a:t>carew</a:t>
            </a:r>
            <a:r>
              <a:rPr lang="en-GB" b="1" i="1" dirty="0" smtClean="0"/>
              <a:t> </a:t>
            </a:r>
            <a:r>
              <a:rPr lang="en-GB" b="1" i="1" dirty="0" err="1" smtClean="0"/>
              <a:t>cheriton</a:t>
            </a:r>
            <a:r>
              <a:rPr lang="en-GB" b="1" i="1" dirty="0" smtClean="0"/>
              <a:t> to build a new airfield in 1938.</a:t>
            </a:r>
          </a:p>
          <a:p>
            <a:endParaRPr lang="en-GB" b="1" i="1" u="sng" dirty="0"/>
          </a:p>
          <a:p>
            <a:pPr lvl="1"/>
            <a:r>
              <a:rPr lang="en-GB" b="1" i="1" dirty="0" smtClean="0"/>
              <a:t>In the summer there are activities that you can come to </a:t>
            </a:r>
          </a:p>
          <a:p>
            <a:r>
              <a:rPr lang="en-GB" b="1" i="1" dirty="0" smtClean="0"/>
              <a:t>You can see the control tower as well as seeing all th</a:t>
            </a:r>
            <a:r>
              <a:rPr lang="en-GB" b="1" i="1" dirty="0" smtClean="0"/>
              <a:t>e plains.</a:t>
            </a:r>
            <a:endParaRPr lang="en-GB" b="1" i="1" dirty="0" smtClean="0"/>
          </a:p>
          <a:p>
            <a:endParaRPr lang="en-GB" b="1" i="1" u="sng" dirty="0"/>
          </a:p>
          <a:p>
            <a:endParaRPr lang="en-GB" b="1" i="1" u="sng" dirty="0" smtClean="0"/>
          </a:p>
        </p:txBody>
      </p:sp>
      <p:pic>
        <p:nvPicPr>
          <p:cNvPr id="3076" name="Picture 4" descr="Image result for Carew Cheriton Control Tow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209" y="2835022"/>
            <a:ext cx="4928618"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31525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044" y="743009"/>
            <a:ext cx="8761413" cy="706964"/>
          </a:xfrm>
        </p:spPr>
        <p:txBody>
          <a:bodyPr/>
          <a:lstStyle/>
          <a:p>
            <a:r>
              <a:rPr lang="en-GB" dirty="0" smtClean="0"/>
              <a:t>                       </a:t>
            </a:r>
            <a:endParaRPr lang="en-GB" dirty="0"/>
          </a:p>
        </p:txBody>
      </p:sp>
      <p:sp>
        <p:nvSpPr>
          <p:cNvPr id="3" name="Content Placeholder 2"/>
          <p:cNvSpPr>
            <a:spLocks noGrp="1"/>
          </p:cNvSpPr>
          <p:nvPr>
            <p:ph idx="1"/>
          </p:nvPr>
        </p:nvSpPr>
        <p:spPr/>
        <p:txBody>
          <a:bodyPr/>
          <a:lstStyle/>
          <a:p>
            <a:endParaRPr lang="en-GB" dirty="0"/>
          </a:p>
        </p:txBody>
      </p:sp>
      <p:sp>
        <p:nvSpPr>
          <p:cNvPr id="7" name="TextBox 6"/>
          <p:cNvSpPr txBox="1"/>
          <p:nvPr/>
        </p:nvSpPr>
        <p:spPr>
          <a:xfrm>
            <a:off x="4061255" y="1005016"/>
            <a:ext cx="1725152" cy="369332"/>
          </a:xfrm>
          <a:prstGeom prst="rect">
            <a:avLst/>
          </a:prstGeom>
          <a:noFill/>
        </p:spPr>
        <p:txBody>
          <a:bodyPr wrap="none" rtlCol="0">
            <a:spAutoFit/>
          </a:bodyPr>
          <a:lstStyle/>
          <a:p>
            <a:r>
              <a:rPr lang="en-GB" dirty="0" smtClean="0"/>
              <a:t>Underground </a:t>
            </a:r>
            <a:endParaRPr lang="en-GB" dirty="0"/>
          </a:p>
        </p:txBody>
      </p:sp>
    </p:spTree>
    <p:extLst>
      <p:ext uri="{BB962C8B-B14F-4D97-AF65-F5344CB8AC3E}">
        <p14:creationId xmlns:p14="http://schemas.microsoft.com/office/powerpoint/2010/main" val="22794347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176</TotalTime>
  <Words>517</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World War 2</vt:lpstr>
      <vt:lpstr>Watch this short clip of good night mister tom</vt:lpstr>
      <vt:lpstr>Good Nigh Mr Tom</vt:lpstr>
      <vt:lpstr>    ADOLF HITLER</vt:lpstr>
      <vt:lpstr>World War 2 Planes</vt:lpstr>
      <vt:lpstr>Carew Cheriton Control Tower &amp; Air Field</vt:lpstr>
      <vt:lpstr>                       </vt:lpstr>
    </vt:vector>
  </TitlesOfParts>
  <Company>WCC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lewis.thombs</dc:creator>
  <cp:lastModifiedBy>lewis.thombs</cp:lastModifiedBy>
  <cp:revision>16</cp:revision>
  <dcterms:created xsi:type="dcterms:W3CDTF">2017-03-10T13:26:11Z</dcterms:created>
  <dcterms:modified xsi:type="dcterms:W3CDTF">2017-03-31T13:05:14Z</dcterms:modified>
</cp:coreProperties>
</file>