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76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1" r:id="rId22"/>
    <p:sldId id="274" r:id="rId23"/>
    <p:sldId id="279" r:id="rId24"/>
    <p:sldId id="25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09AD3-24E0-43B8-935B-AD138C4897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595673-3924-4997-8316-B6AA840E7149}">
      <dgm:prSet phldrT="[Text]"/>
      <dgm:spPr/>
      <dgm:t>
        <a:bodyPr/>
        <a:lstStyle/>
        <a:p>
          <a:r>
            <a:rPr lang="en-GB" dirty="0" smtClean="0">
              <a:latin typeface="+mn-lt"/>
            </a:rPr>
            <a:t>Elements of </a:t>
          </a:r>
          <a:r>
            <a:rPr lang="en-GB" dirty="0" smtClean="0"/>
            <a:t>Writing</a:t>
          </a:r>
          <a:endParaRPr lang="en-US" dirty="0"/>
        </a:p>
      </dgm:t>
    </dgm:pt>
    <dgm:pt modelId="{AC06CA17-809F-4978-9421-31902FFBFC46}" type="parTrans" cxnId="{88F44AD4-94C7-464A-9604-FE82ECAA7C38}">
      <dgm:prSet/>
      <dgm:spPr/>
      <dgm:t>
        <a:bodyPr/>
        <a:lstStyle/>
        <a:p>
          <a:endParaRPr lang="en-US"/>
        </a:p>
      </dgm:t>
    </dgm:pt>
    <dgm:pt modelId="{08221749-105C-497B-96D9-EC2AC49577DC}" type="sibTrans" cxnId="{88F44AD4-94C7-464A-9604-FE82ECAA7C38}">
      <dgm:prSet/>
      <dgm:spPr/>
      <dgm:t>
        <a:bodyPr/>
        <a:lstStyle/>
        <a:p>
          <a:endParaRPr lang="en-US"/>
        </a:p>
      </dgm:t>
    </dgm:pt>
    <dgm:pt modelId="{F0C5A100-2365-4875-8920-AB6134BE1D99}">
      <dgm:prSet phldrT="[Text]"/>
      <dgm:spPr/>
      <dgm:t>
        <a:bodyPr/>
        <a:lstStyle/>
        <a:p>
          <a:r>
            <a:rPr lang="en-GB" dirty="0" smtClean="0"/>
            <a:t>Spelling</a:t>
          </a:r>
          <a:endParaRPr lang="en-US" dirty="0"/>
        </a:p>
      </dgm:t>
    </dgm:pt>
    <dgm:pt modelId="{AAB8A958-FCD5-4925-AA23-9598B9C08001}" type="parTrans" cxnId="{C6124BF1-A841-4E0D-B91F-1120695D128C}">
      <dgm:prSet/>
      <dgm:spPr/>
      <dgm:t>
        <a:bodyPr/>
        <a:lstStyle/>
        <a:p>
          <a:endParaRPr lang="en-US"/>
        </a:p>
      </dgm:t>
    </dgm:pt>
    <dgm:pt modelId="{48DDC115-C9BE-4C51-A9EC-8AEFF9E540B1}" type="sibTrans" cxnId="{C6124BF1-A841-4E0D-B91F-1120695D128C}">
      <dgm:prSet/>
      <dgm:spPr/>
      <dgm:t>
        <a:bodyPr/>
        <a:lstStyle/>
        <a:p>
          <a:endParaRPr lang="en-US"/>
        </a:p>
      </dgm:t>
    </dgm:pt>
    <dgm:pt modelId="{2A2ED7F4-2623-484E-A62D-4C105BF0B572}">
      <dgm:prSet phldrT="[Text]"/>
      <dgm:spPr/>
      <dgm:t>
        <a:bodyPr/>
        <a:lstStyle/>
        <a:p>
          <a:r>
            <a:rPr lang="en-GB" dirty="0" smtClean="0"/>
            <a:t>Punctuation</a:t>
          </a:r>
          <a:endParaRPr lang="en-US" dirty="0"/>
        </a:p>
      </dgm:t>
    </dgm:pt>
    <dgm:pt modelId="{6759FD20-1455-4780-B668-B87B73673D76}" type="parTrans" cxnId="{92229D74-21F4-4E88-A7DA-880BAF0D1C10}">
      <dgm:prSet/>
      <dgm:spPr/>
      <dgm:t>
        <a:bodyPr/>
        <a:lstStyle/>
        <a:p>
          <a:endParaRPr lang="en-US"/>
        </a:p>
      </dgm:t>
    </dgm:pt>
    <dgm:pt modelId="{6BC7C711-48A7-4454-A0CE-1EB27BCB992C}" type="sibTrans" cxnId="{92229D74-21F4-4E88-A7DA-880BAF0D1C10}">
      <dgm:prSet/>
      <dgm:spPr/>
      <dgm:t>
        <a:bodyPr/>
        <a:lstStyle/>
        <a:p>
          <a:endParaRPr lang="en-US"/>
        </a:p>
      </dgm:t>
    </dgm:pt>
    <dgm:pt modelId="{06EF6684-FD24-4FC4-90D1-822C51CB0A60}">
      <dgm:prSet phldrT="[Text]"/>
      <dgm:spPr/>
      <dgm:t>
        <a:bodyPr/>
        <a:lstStyle/>
        <a:p>
          <a:r>
            <a:rPr lang="en-GB" dirty="0" smtClean="0"/>
            <a:t>Handwriting</a:t>
          </a:r>
          <a:endParaRPr lang="en-US" dirty="0"/>
        </a:p>
      </dgm:t>
    </dgm:pt>
    <dgm:pt modelId="{792BCB0B-0F67-443A-AFE6-494C0E51CE1C}" type="parTrans" cxnId="{D5371BB4-C577-4C0B-A1BE-0FC1939BFD3B}">
      <dgm:prSet/>
      <dgm:spPr/>
      <dgm:t>
        <a:bodyPr/>
        <a:lstStyle/>
        <a:p>
          <a:endParaRPr lang="en-US"/>
        </a:p>
      </dgm:t>
    </dgm:pt>
    <dgm:pt modelId="{FEEFA98D-7825-4DDA-B937-DA56613AA17F}" type="sibTrans" cxnId="{D5371BB4-C577-4C0B-A1BE-0FC1939BFD3B}">
      <dgm:prSet/>
      <dgm:spPr/>
      <dgm:t>
        <a:bodyPr/>
        <a:lstStyle/>
        <a:p>
          <a:endParaRPr lang="en-US"/>
        </a:p>
      </dgm:t>
    </dgm:pt>
    <dgm:pt modelId="{7CD51EF1-0D62-4501-9533-D92F9CB5898D}">
      <dgm:prSet phldrT="[Text]"/>
      <dgm:spPr/>
      <dgm:t>
        <a:bodyPr/>
        <a:lstStyle/>
        <a:p>
          <a:r>
            <a:rPr lang="en-GB" dirty="0" smtClean="0"/>
            <a:t>Composition</a:t>
          </a:r>
          <a:endParaRPr lang="en-US" dirty="0"/>
        </a:p>
      </dgm:t>
    </dgm:pt>
    <dgm:pt modelId="{30BB2CA6-97EC-40A2-A0AC-82C692128088}" type="parTrans" cxnId="{617541D9-B010-41D2-816C-556EEE5EB949}">
      <dgm:prSet/>
      <dgm:spPr/>
      <dgm:t>
        <a:bodyPr/>
        <a:lstStyle/>
        <a:p>
          <a:endParaRPr lang="en-US"/>
        </a:p>
      </dgm:t>
    </dgm:pt>
    <dgm:pt modelId="{4675581D-EA81-4B0C-8D5C-2B595C670489}" type="sibTrans" cxnId="{617541D9-B010-41D2-816C-556EEE5EB949}">
      <dgm:prSet/>
      <dgm:spPr/>
      <dgm:t>
        <a:bodyPr/>
        <a:lstStyle/>
        <a:p>
          <a:endParaRPr lang="en-US"/>
        </a:p>
      </dgm:t>
    </dgm:pt>
    <dgm:pt modelId="{325B75B9-97B2-4855-92E6-45D40DCFAC39}" type="pres">
      <dgm:prSet presAssocID="{FE409AD3-24E0-43B8-935B-AD138C4897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95279-A66E-41AE-86F3-0ABEA0E6D400}" type="pres">
      <dgm:prSet presAssocID="{FE409AD3-24E0-43B8-935B-AD138C4897BC}" presName="matrix" presStyleCnt="0"/>
      <dgm:spPr/>
    </dgm:pt>
    <dgm:pt modelId="{F2E8B67E-3DB2-4A8E-89B5-C6D0A36A0350}" type="pres">
      <dgm:prSet presAssocID="{FE409AD3-24E0-43B8-935B-AD138C4897BC}" presName="tile1" presStyleLbl="node1" presStyleIdx="0" presStyleCnt="4"/>
      <dgm:spPr/>
      <dgm:t>
        <a:bodyPr/>
        <a:lstStyle/>
        <a:p>
          <a:endParaRPr lang="en-US"/>
        </a:p>
      </dgm:t>
    </dgm:pt>
    <dgm:pt modelId="{9D2BF99B-2C1A-44BD-A8E9-CC2F1B037A2E}" type="pres">
      <dgm:prSet presAssocID="{FE409AD3-24E0-43B8-935B-AD138C4897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1A7A8-D5D3-4E0B-B2EC-710F64AAB4F5}" type="pres">
      <dgm:prSet presAssocID="{FE409AD3-24E0-43B8-935B-AD138C4897BC}" presName="tile2" presStyleLbl="node1" presStyleIdx="1" presStyleCnt="4"/>
      <dgm:spPr/>
      <dgm:t>
        <a:bodyPr/>
        <a:lstStyle/>
        <a:p>
          <a:endParaRPr lang="en-US"/>
        </a:p>
      </dgm:t>
    </dgm:pt>
    <dgm:pt modelId="{0ED06B54-71EE-4852-B26E-B00B59681ACD}" type="pres">
      <dgm:prSet presAssocID="{FE409AD3-24E0-43B8-935B-AD138C4897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460D-0B2F-4F83-B88F-17F2AE7FC048}" type="pres">
      <dgm:prSet presAssocID="{FE409AD3-24E0-43B8-935B-AD138C4897BC}" presName="tile3" presStyleLbl="node1" presStyleIdx="2" presStyleCnt="4"/>
      <dgm:spPr/>
      <dgm:t>
        <a:bodyPr/>
        <a:lstStyle/>
        <a:p>
          <a:endParaRPr lang="en-US"/>
        </a:p>
      </dgm:t>
    </dgm:pt>
    <dgm:pt modelId="{C730DF60-745E-43AA-9139-26E8A5F07F24}" type="pres">
      <dgm:prSet presAssocID="{FE409AD3-24E0-43B8-935B-AD138C4897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8228F-1567-4767-A30B-729CBC758B7E}" type="pres">
      <dgm:prSet presAssocID="{FE409AD3-24E0-43B8-935B-AD138C4897BC}" presName="tile4" presStyleLbl="node1" presStyleIdx="3" presStyleCnt="4"/>
      <dgm:spPr/>
      <dgm:t>
        <a:bodyPr/>
        <a:lstStyle/>
        <a:p>
          <a:endParaRPr lang="en-US"/>
        </a:p>
      </dgm:t>
    </dgm:pt>
    <dgm:pt modelId="{BF0F5BEF-68DA-49A9-9D02-55B7DA6FD936}" type="pres">
      <dgm:prSet presAssocID="{FE409AD3-24E0-43B8-935B-AD138C4897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45305-81F1-40AB-8A60-E6FE4976244B}" type="pres">
      <dgm:prSet presAssocID="{FE409AD3-24E0-43B8-935B-AD138C4897BC}" presName="centerTile" presStyleLbl="fgShp" presStyleIdx="0" presStyleCnt="1" custScaleX="184411" custScaleY="15250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195C6-BD21-47B4-BA08-1E84ADD5DA35}" type="presOf" srcId="{7CD51EF1-0D62-4501-9533-D92F9CB5898D}" destId="{64C8228F-1567-4767-A30B-729CBC758B7E}" srcOrd="0" destOrd="0" presId="urn:microsoft.com/office/officeart/2005/8/layout/matrix1"/>
    <dgm:cxn modelId="{3AAB4F1C-1118-4830-88AA-F554268DCE64}" type="presOf" srcId="{06EF6684-FD24-4FC4-90D1-822C51CB0A60}" destId="{C730DF60-745E-43AA-9139-26E8A5F07F24}" srcOrd="1" destOrd="0" presId="urn:microsoft.com/office/officeart/2005/8/layout/matrix1"/>
    <dgm:cxn modelId="{C5649FD2-CEA4-434F-93D7-CBF3E50C5FFB}" type="presOf" srcId="{2A2ED7F4-2623-484E-A62D-4C105BF0B572}" destId="{0ED06B54-71EE-4852-B26E-B00B59681ACD}" srcOrd="1" destOrd="0" presId="urn:microsoft.com/office/officeart/2005/8/layout/matrix1"/>
    <dgm:cxn modelId="{3C9671A5-E645-45E6-A940-46AABD6E64CD}" type="presOf" srcId="{C7595673-3924-4997-8316-B6AA840E7149}" destId="{ACA45305-81F1-40AB-8A60-E6FE4976244B}" srcOrd="0" destOrd="0" presId="urn:microsoft.com/office/officeart/2005/8/layout/matrix1"/>
    <dgm:cxn modelId="{92229D74-21F4-4E88-A7DA-880BAF0D1C10}" srcId="{C7595673-3924-4997-8316-B6AA840E7149}" destId="{2A2ED7F4-2623-484E-A62D-4C105BF0B572}" srcOrd="1" destOrd="0" parTransId="{6759FD20-1455-4780-B668-B87B73673D76}" sibTransId="{6BC7C711-48A7-4454-A0CE-1EB27BCB992C}"/>
    <dgm:cxn modelId="{D5371BB4-C577-4C0B-A1BE-0FC1939BFD3B}" srcId="{C7595673-3924-4997-8316-B6AA840E7149}" destId="{06EF6684-FD24-4FC4-90D1-822C51CB0A60}" srcOrd="2" destOrd="0" parTransId="{792BCB0B-0F67-443A-AFE6-494C0E51CE1C}" sibTransId="{FEEFA98D-7825-4DDA-B937-DA56613AA17F}"/>
    <dgm:cxn modelId="{E43EEDDC-DE57-4B58-8C51-E26C2CFF4F78}" type="presOf" srcId="{F0C5A100-2365-4875-8920-AB6134BE1D99}" destId="{9D2BF99B-2C1A-44BD-A8E9-CC2F1B037A2E}" srcOrd="1" destOrd="0" presId="urn:microsoft.com/office/officeart/2005/8/layout/matrix1"/>
    <dgm:cxn modelId="{69BB9CD6-8496-4EAE-BF68-527BF7474970}" type="presOf" srcId="{FE409AD3-24E0-43B8-935B-AD138C4897BC}" destId="{325B75B9-97B2-4855-92E6-45D40DCFAC39}" srcOrd="0" destOrd="0" presId="urn:microsoft.com/office/officeart/2005/8/layout/matrix1"/>
    <dgm:cxn modelId="{EACBAB8A-8556-4B42-B645-4F7505F2FD49}" type="presOf" srcId="{7CD51EF1-0D62-4501-9533-D92F9CB5898D}" destId="{BF0F5BEF-68DA-49A9-9D02-55B7DA6FD936}" srcOrd="1" destOrd="0" presId="urn:microsoft.com/office/officeart/2005/8/layout/matrix1"/>
    <dgm:cxn modelId="{3C812847-CF50-4592-85A0-7AD74081ACC1}" type="presOf" srcId="{F0C5A100-2365-4875-8920-AB6134BE1D99}" destId="{F2E8B67E-3DB2-4A8E-89B5-C6D0A36A0350}" srcOrd="0" destOrd="0" presId="urn:microsoft.com/office/officeart/2005/8/layout/matrix1"/>
    <dgm:cxn modelId="{EB87BD9B-1E5D-4776-B228-FDB1E5881F14}" type="presOf" srcId="{06EF6684-FD24-4FC4-90D1-822C51CB0A60}" destId="{FA4A460D-0B2F-4F83-B88F-17F2AE7FC048}" srcOrd="0" destOrd="0" presId="urn:microsoft.com/office/officeart/2005/8/layout/matrix1"/>
    <dgm:cxn modelId="{617541D9-B010-41D2-816C-556EEE5EB949}" srcId="{C7595673-3924-4997-8316-B6AA840E7149}" destId="{7CD51EF1-0D62-4501-9533-D92F9CB5898D}" srcOrd="3" destOrd="0" parTransId="{30BB2CA6-97EC-40A2-A0AC-82C692128088}" sibTransId="{4675581D-EA81-4B0C-8D5C-2B595C670489}"/>
    <dgm:cxn modelId="{88F44AD4-94C7-464A-9604-FE82ECAA7C38}" srcId="{FE409AD3-24E0-43B8-935B-AD138C4897BC}" destId="{C7595673-3924-4997-8316-B6AA840E7149}" srcOrd="0" destOrd="0" parTransId="{AC06CA17-809F-4978-9421-31902FFBFC46}" sibTransId="{08221749-105C-497B-96D9-EC2AC49577DC}"/>
    <dgm:cxn modelId="{F89ADE2F-4628-4DD0-88F1-58F341871955}" type="presOf" srcId="{2A2ED7F4-2623-484E-A62D-4C105BF0B572}" destId="{7D61A7A8-D5D3-4E0B-B2EC-710F64AAB4F5}" srcOrd="0" destOrd="0" presId="urn:microsoft.com/office/officeart/2005/8/layout/matrix1"/>
    <dgm:cxn modelId="{C6124BF1-A841-4E0D-B91F-1120695D128C}" srcId="{C7595673-3924-4997-8316-B6AA840E7149}" destId="{F0C5A100-2365-4875-8920-AB6134BE1D99}" srcOrd="0" destOrd="0" parTransId="{AAB8A958-FCD5-4925-AA23-9598B9C08001}" sibTransId="{48DDC115-C9BE-4C51-A9EC-8AEFF9E540B1}"/>
    <dgm:cxn modelId="{D3760E78-43DA-49F2-BFA7-EE7022D31747}" type="presParOf" srcId="{325B75B9-97B2-4855-92E6-45D40DCFAC39}" destId="{55395279-A66E-41AE-86F3-0ABEA0E6D400}" srcOrd="0" destOrd="0" presId="urn:microsoft.com/office/officeart/2005/8/layout/matrix1"/>
    <dgm:cxn modelId="{2007790F-3C00-4887-98B0-02BB819FAB10}" type="presParOf" srcId="{55395279-A66E-41AE-86F3-0ABEA0E6D400}" destId="{F2E8B67E-3DB2-4A8E-89B5-C6D0A36A0350}" srcOrd="0" destOrd="0" presId="urn:microsoft.com/office/officeart/2005/8/layout/matrix1"/>
    <dgm:cxn modelId="{C53F5D2A-6438-479F-80D7-10CF88BC088C}" type="presParOf" srcId="{55395279-A66E-41AE-86F3-0ABEA0E6D400}" destId="{9D2BF99B-2C1A-44BD-A8E9-CC2F1B037A2E}" srcOrd="1" destOrd="0" presId="urn:microsoft.com/office/officeart/2005/8/layout/matrix1"/>
    <dgm:cxn modelId="{3A02AE88-9AD2-4778-8123-39D7822952C9}" type="presParOf" srcId="{55395279-A66E-41AE-86F3-0ABEA0E6D400}" destId="{7D61A7A8-D5D3-4E0B-B2EC-710F64AAB4F5}" srcOrd="2" destOrd="0" presId="urn:microsoft.com/office/officeart/2005/8/layout/matrix1"/>
    <dgm:cxn modelId="{ABE75F0D-57A9-4B18-A1FA-A2E2E32F570F}" type="presParOf" srcId="{55395279-A66E-41AE-86F3-0ABEA0E6D400}" destId="{0ED06B54-71EE-4852-B26E-B00B59681ACD}" srcOrd="3" destOrd="0" presId="urn:microsoft.com/office/officeart/2005/8/layout/matrix1"/>
    <dgm:cxn modelId="{DB777720-477D-415C-ABD8-8E3CACA516C9}" type="presParOf" srcId="{55395279-A66E-41AE-86F3-0ABEA0E6D400}" destId="{FA4A460D-0B2F-4F83-B88F-17F2AE7FC048}" srcOrd="4" destOrd="0" presId="urn:microsoft.com/office/officeart/2005/8/layout/matrix1"/>
    <dgm:cxn modelId="{D5E7111B-59DC-46B1-A789-C8BCB03836CF}" type="presParOf" srcId="{55395279-A66E-41AE-86F3-0ABEA0E6D400}" destId="{C730DF60-745E-43AA-9139-26E8A5F07F24}" srcOrd="5" destOrd="0" presId="urn:microsoft.com/office/officeart/2005/8/layout/matrix1"/>
    <dgm:cxn modelId="{EC48B72A-53C6-4350-8A7A-79DDC08E40D6}" type="presParOf" srcId="{55395279-A66E-41AE-86F3-0ABEA0E6D400}" destId="{64C8228F-1567-4767-A30B-729CBC758B7E}" srcOrd="6" destOrd="0" presId="urn:microsoft.com/office/officeart/2005/8/layout/matrix1"/>
    <dgm:cxn modelId="{E3E45059-BF28-4757-8076-6DE81B9900F0}" type="presParOf" srcId="{55395279-A66E-41AE-86F3-0ABEA0E6D400}" destId="{BF0F5BEF-68DA-49A9-9D02-55B7DA6FD936}" srcOrd="7" destOrd="0" presId="urn:microsoft.com/office/officeart/2005/8/layout/matrix1"/>
    <dgm:cxn modelId="{39407610-E876-457E-BA8E-628131E406CB}" type="presParOf" srcId="{325B75B9-97B2-4855-92E6-45D40DCFAC39}" destId="{ACA45305-81F1-40AB-8A60-E6FE4976244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8B67E-3DB2-4A8E-89B5-C6D0A36A0350}">
      <dsp:nvSpPr>
        <dsp:cNvPr id="0" name=""/>
        <dsp:cNvSpPr/>
      </dsp:nvSpPr>
      <dsp:spPr>
        <a:xfrm rot="16200000">
          <a:off x="711599" y="-711599"/>
          <a:ext cx="2670184" cy="409338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Spelling</a:t>
          </a:r>
          <a:endParaRPr lang="en-US" sz="5100" kern="1200" dirty="0"/>
        </a:p>
      </dsp:txBody>
      <dsp:txXfrm rot="5400000">
        <a:off x="0" y="0"/>
        <a:ext cx="4093383" cy="2002638"/>
      </dsp:txXfrm>
    </dsp:sp>
    <dsp:sp modelId="{7D61A7A8-D5D3-4E0B-B2EC-710F64AAB4F5}">
      <dsp:nvSpPr>
        <dsp:cNvPr id="0" name=""/>
        <dsp:cNvSpPr/>
      </dsp:nvSpPr>
      <dsp:spPr>
        <a:xfrm>
          <a:off x="4093383" y="0"/>
          <a:ext cx="4093383" cy="26701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Punctuation</a:t>
          </a:r>
          <a:endParaRPr lang="en-US" sz="5100" kern="1200" dirty="0"/>
        </a:p>
      </dsp:txBody>
      <dsp:txXfrm>
        <a:off x="4093383" y="0"/>
        <a:ext cx="4093383" cy="2002638"/>
      </dsp:txXfrm>
    </dsp:sp>
    <dsp:sp modelId="{FA4A460D-0B2F-4F83-B88F-17F2AE7FC048}">
      <dsp:nvSpPr>
        <dsp:cNvPr id="0" name=""/>
        <dsp:cNvSpPr/>
      </dsp:nvSpPr>
      <dsp:spPr>
        <a:xfrm rot="10800000">
          <a:off x="0" y="2670184"/>
          <a:ext cx="4093383" cy="26701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Handwriting</a:t>
          </a:r>
          <a:endParaRPr lang="en-US" sz="5100" kern="1200" dirty="0"/>
        </a:p>
      </dsp:txBody>
      <dsp:txXfrm rot="10800000">
        <a:off x="0" y="3337730"/>
        <a:ext cx="4093383" cy="2002638"/>
      </dsp:txXfrm>
    </dsp:sp>
    <dsp:sp modelId="{64C8228F-1567-4767-A30B-729CBC758B7E}">
      <dsp:nvSpPr>
        <dsp:cNvPr id="0" name=""/>
        <dsp:cNvSpPr/>
      </dsp:nvSpPr>
      <dsp:spPr>
        <a:xfrm rot="5400000">
          <a:off x="4804982" y="1958585"/>
          <a:ext cx="2670184" cy="409338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Composition</a:t>
          </a:r>
          <a:endParaRPr lang="en-US" sz="5100" kern="1200" dirty="0"/>
        </a:p>
      </dsp:txBody>
      <dsp:txXfrm rot="-5400000">
        <a:off x="4093383" y="3337730"/>
        <a:ext cx="4093383" cy="2002638"/>
      </dsp:txXfrm>
    </dsp:sp>
    <dsp:sp modelId="{ACA45305-81F1-40AB-8A60-E6FE4976244B}">
      <dsp:nvSpPr>
        <dsp:cNvPr id="0" name=""/>
        <dsp:cNvSpPr/>
      </dsp:nvSpPr>
      <dsp:spPr>
        <a:xfrm>
          <a:off x="1828788" y="1652123"/>
          <a:ext cx="4529189" cy="203612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>
              <a:latin typeface="+mn-lt"/>
            </a:rPr>
            <a:t>Elements of </a:t>
          </a:r>
          <a:r>
            <a:rPr lang="en-GB" sz="5100" kern="1200" dirty="0" smtClean="0"/>
            <a:t>Writing</a:t>
          </a:r>
          <a:endParaRPr lang="en-US" sz="5100" kern="1200" dirty="0"/>
        </a:p>
      </dsp:txBody>
      <dsp:txXfrm>
        <a:off x="1928183" y="1751518"/>
        <a:ext cx="4330399" cy="1837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2251B-C3B2-4EC8-B11B-358AF85D4036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1D54-ECD7-47C8-ACCC-CA204F88C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5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B7B503-6E79-431C-8D90-A62B793D0E35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34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Why?     lack of support at school            its boring – where did this idea stem from?????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             lack of praise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            not many chances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B7DA7B-C7BB-4EAE-A1E4-C2CB82CF82D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37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F50486-488E-4205-B76C-8B2613AE826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647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0D15BF-8AC1-4556-A707-169ECC6E00E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1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There are 4 elements to writing and children have to learn how to do all of them.     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In class we practice all of the elements in every lit lesson – we always tell the childen to check their spelling, mind their punctuation etc.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B742B9-08ED-4F25-B287-11E935247F23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959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E0B10F-CFEB-48BD-8448-0A6C2A34F42B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64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5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4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60865-1B24-42ED-9549-2EF7CFA4F4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5294658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9A0B-8021-4F4D-B65A-56ED4FE329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293042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5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5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21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87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670A-EC2F-48BB-9215-A6756B9B5A8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B9DF-5E05-44D5-92F8-7581AC9E5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952625" y="1000126"/>
            <a:ext cx="8286750" cy="13573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  <a:latin typeface="Felix Titling" panose="04060505060202020A04" pitchFamily="82" charset="0"/>
              </a:rPr>
              <a:t>IMPROVING Your </a:t>
            </a:r>
            <a:r>
              <a:rPr lang="en-US" altLang="en-US" sz="3600" dirty="0">
                <a:solidFill>
                  <a:srgbClr val="002060"/>
                </a:solidFill>
                <a:latin typeface="Felix Titling" panose="04060505060202020A04" pitchFamily="82" charset="0"/>
              </a:rPr>
              <a:t>Child’s Writing</a:t>
            </a:r>
            <a:r>
              <a:rPr lang="en-US" altLang="en-US" sz="3600" i="1" dirty="0"/>
              <a:t/>
            </a:r>
            <a:br>
              <a:rPr lang="en-US" altLang="en-US" sz="3600" i="1" dirty="0"/>
            </a:br>
            <a:r>
              <a:rPr lang="en-US" altLang="en-US" sz="4000" i="1" dirty="0"/>
              <a:t> - an information </a:t>
            </a:r>
            <a:r>
              <a:rPr lang="en-US" altLang="en-US" sz="4000" i="1" dirty="0" smtClean="0"/>
              <a:t>evening for parents. </a:t>
            </a:r>
            <a:endParaRPr lang="en-US" altLang="en-US" sz="4000" dirty="0"/>
          </a:p>
        </p:txBody>
      </p:sp>
      <p:pic>
        <p:nvPicPr>
          <p:cNvPr id="4099" name="Picture 2" descr="Writing3[1]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1" y="2714626"/>
            <a:ext cx="5357813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7oaks-pri-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5786439"/>
            <a:ext cx="7858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8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919289" y="765176"/>
            <a:ext cx="3455987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Writing</a:t>
            </a:r>
          </a:p>
        </p:txBody>
      </p:sp>
      <p:pic>
        <p:nvPicPr>
          <p:cNvPr id="11267" name="Picture 6" descr="j02875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75" y="2060575"/>
            <a:ext cx="3348038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5808664" y="620713"/>
            <a:ext cx="4537075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CRInfan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CRInfan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CRInfan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CRInfan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CR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In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early Key </a:t>
            </a:r>
            <a:r>
              <a:rPr lang="en-GB" altLang="en-US" sz="2000" dirty="0">
                <a:latin typeface="Comic Sans MS" panose="030F0702030302020204" pitchFamily="66" charset="0"/>
              </a:rPr>
              <a:t>Stage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One, </a:t>
            </a:r>
            <a:r>
              <a:rPr lang="en-GB" altLang="en-US" sz="2000" dirty="0">
                <a:latin typeface="Comic Sans MS" panose="030F0702030302020204" pitchFamily="66" charset="0"/>
              </a:rPr>
              <a:t>we encourage the children to say the sounds in the word they would like to write and then we support them with writing the letters. Once we can write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words, </a:t>
            </a:r>
            <a:r>
              <a:rPr lang="en-GB" altLang="en-US" sz="2000" dirty="0">
                <a:latin typeface="Comic Sans MS" panose="030F0702030302020204" pitchFamily="66" charset="0"/>
              </a:rPr>
              <a:t>we then move onto sentences. </a:t>
            </a: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In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later Key Stage 1 and in Key </a:t>
            </a:r>
            <a:r>
              <a:rPr lang="en-GB" altLang="en-US" sz="2000" dirty="0">
                <a:latin typeface="Comic Sans MS" panose="030F0702030302020204" pitchFamily="66" charset="0"/>
              </a:rPr>
              <a:t>Stage Two we develop these skills further by making sentences more complex. We support the children with developing their vocabulary choices and how to adapt their sentences to suit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different purposes. </a:t>
            </a:r>
            <a:endParaRPr lang="en-GB" alt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3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76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43026" y="1341438"/>
            <a:ext cx="4500563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solidFill>
                  <a:schemeClr val="accent2"/>
                </a:solidFill>
                <a:latin typeface="SassoonCRInfant" pitchFamily="2" charset="0"/>
              </a:rPr>
              <a:t>     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For children who are developing their writing style: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    Once the children can write words we then focus on developing the vocabulary, introducing different connectives and openers and how to use punctuation. This is called VCOP.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b="1" dirty="0">
              <a:solidFill>
                <a:schemeClr val="accent2"/>
              </a:solidFill>
              <a:latin typeface="SassoonCRInfant" pitchFamily="2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solidFill>
                <a:srgbClr val="0066FF"/>
              </a:solidFill>
              <a:latin typeface="SassoonCRInfant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dirty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1800" dirty="0"/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2208214" y="333376"/>
            <a:ext cx="36718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Writing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311900" y="908051"/>
            <a:ext cx="4032250" cy="4176713"/>
          </a:xfrm>
          <a:prstGeom prst="rect">
            <a:avLst/>
          </a:prstGeom>
          <a:noFill/>
          <a:ln w="41275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 dirty="0">
                <a:solidFill>
                  <a:schemeClr val="accent2"/>
                </a:solidFill>
                <a:latin typeface="SassoonCRInfant" pitchFamily="2" charset="0"/>
              </a:rPr>
              <a:t> </a:t>
            </a:r>
            <a:r>
              <a:rPr lang="en-GB" altLang="en-US" sz="2000" b="1" dirty="0">
                <a:solidFill>
                  <a:srgbClr val="0066FF"/>
                </a:solidFill>
                <a:latin typeface="Comic Sans MS" panose="030F0702030302020204" pitchFamily="66" charset="0"/>
              </a:rPr>
              <a:t>What can you do to help</a:t>
            </a:r>
            <a:r>
              <a:rPr lang="en-GB" altLang="en-US" sz="2000" b="1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buFontTx/>
              <a:buNone/>
            </a:pPr>
            <a:endParaRPr lang="en-GB" altLang="en-US" sz="2000" b="1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Encourage and praise all effort when writing</a:t>
            </a:r>
          </a:p>
          <a:p>
            <a:pPr eaLnBrk="1" hangingPunct="1"/>
            <a:r>
              <a:rPr lang="en-GB" altLang="en-US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When talking with your child introduce new vocabulary and use it within context.</a:t>
            </a:r>
          </a:p>
          <a:p>
            <a:pPr eaLnBrk="1" hangingPunct="1"/>
            <a:r>
              <a:rPr lang="en-GB" altLang="en-US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Read stories to your child and explain new words which you come across,</a:t>
            </a:r>
          </a:p>
          <a:p>
            <a:pPr eaLnBrk="1" hangingPunct="1"/>
            <a:endParaRPr lang="en-GB" altLang="en-US" sz="2400" dirty="0">
              <a:solidFill>
                <a:srgbClr val="0066FF"/>
              </a:solidFill>
            </a:endParaRPr>
          </a:p>
          <a:p>
            <a:pPr eaLnBrk="1" hangingPunct="1"/>
            <a:endParaRPr lang="en-GB" altLang="en-US" sz="1600" dirty="0"/>
          </a:p>
        </p:txBody>
      </p:sp>
      <p:pic>
        <p:nvPicPr>
          <p:cNvPr id="13317" name="Picture 4" descr="j01993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4005264"/>
            <a:ext cx="1079500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7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1052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The cat went along the wall.</a:t>
            </a:r>
          </a:p>
        </p:txBody>
      </p:sp>
      <p:pic>
        <p:nvPicPr>
          <p:cNvPr id="14339" name="Picture 4" descr="MC90025112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2205039"/>
            <a:ext cx="1871663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MP900441086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133601"/>
            <a:ext cx="1519238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MP900403837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2781301"/>
            <a:ext cx="345598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788" y="2060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55914" y="260351"/>
            <a:ext cx="7272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 b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Ban Boring Sentences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24000" y="5373689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We help the children develop their sentences by using VCOP. </a:t>
            </a:r>
          </a:p>
        </p:txBody>
      </p:sp>
    </p:spTree>
    <p:extLst>
      <p:ext uri="{BB962C8B-B14F-4D97-AF65-F5344CB8AC3E}">
        <p14:creationId xmlns:p14="http://schemas.microsoft.com/office/powerpoint/2010/main" val="114946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67" fill="hold"/>
                                        <p:tgtEl>
                                          <p:spTgt spid="8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>
                <a:latin typeface="Comic Sans MS" panose="030F0702030302020204" pitchFamily="66" charset="0"/>
              </a:rPr>
              <a:t>Let’s get the VCOP superheroes to work on saving us from the boredom of boring sentences!</a:t>
            </a:r>
          </a:p>
        </p:txBody>
      </p:sp>
      <p:pic>
        <p:nvPicPr>
          <p:cNvPr id="48131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12125" y="2781301"/>
            <a:ext cx="1684338" cy="3228975"/>
          </a:xfrm>
          <a:noFill/>
        </p:spPr>
      </p:pic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2636838"/>
            <a:ext cx="21971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133600"/>
            <a:ext cx="3313113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4508501"/>
            <a:ext cx="2271713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12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The cat went along the wall.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7214" y="1700214"/>
            <a:ext cx="5976937" cy="2879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Vocabulary adds adjectives</a:t>
            </a: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to describe and changes dull </a:t>
            </a: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words for interesting </a:t>
            </a:r>
          </a:p>
          <a:p>
            <a:pPr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alternatives!</a:t>
            </a:r>
            <a:r>
              <a:rPr lang="en-GB" altLang="en-US" dirty="0" smtClean="0"/>
              <a:t>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628775"/>
            <a:ext cx="18034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79651" y="5077451"/>
            <a:ext cx="828303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</a:t>
            </a:r>
            <a:r>
              <a:rPr lang="en-GB" altLang="en-US" sz="4400" b="1" i="1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fluffy ginger</a:t>
            </a: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cat </a:t>
            </a:r>
            <a:r>
              <a:rPr lang="en-GB" altLang="en-US" sz="4400" b="1" i="1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prowled</a:t>
            </a: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along the </a:t>
            </a:r>
            <a:r>
              <a:rPr lang="en-GB" altLang="en-US" sz="4400" b="1" i="1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red brick</a:t>
            </a: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wall.</a:t>
            </a:r>
            <a:r>
              <a:rPr lang="en-GB" altLang="en-US" sz="440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15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1992314" y="253038"/>
            <a:ext cx="828303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</a:t>
            </a:r>
            <a:r>
              <a:rPr lang="en-GB" altLang="en-US" sz="4400" b="1" i="1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fluffy ginger</a:t>
            </a: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cat </a:t>
            </a:r>
            <a:r>
              <a:rPr lang="en-GB" altLang="en-US" sz="4400" b="1" i="1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prowled</a:t>
            </a: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along the </a:t>
            </a:r>
            <a:r>
              <a:rPr lang="en-GB" altLang="en-US" sz="4400" b="1" i="1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red brick</a:t>
            </a:r>
            <a:r>
              <a:rPr lang="en-GB" altLang="en-US" sz="4400">
                <a:solidFill>
                  <a:srgbClr val="66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wall.</a:t>
            </a:r>
            <a:r>
              <a:rPr lang="en-GB" altLang="en-US" sz="44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3773510" y="2509869"/>
            <a:ext cx="612772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Connectives</a:t>
            </a:r>
            <a:endParaRPr lang="en-GB" altLang="en-US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add </a:t>
            </a:r>
            <a:r>
              <a:rPr lang="en-GB" altLang="en-US" dirty="0">
                <a:latin typeface="Comic Sans MS" panose="030F0702030302020204" pitchFamily="66" charset="0"/>
                <a:cs typeface="Arial" panose="020B0604020202020204" pitchFamily="34" charset="0"/>
              </a:rPr>
              <a:t>more detail or action to the sentence.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70" y="1699588"/>
            <a:ext cx="15208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10"/>
          <p:cNvSpPr>
            <a:spLocks noChangeArrowheads="1"/>
          </p:cNvSpPr>
          <p:nvPr/>
        </p:nvSpPr>
        <p:spPr bwMode="auto">
          <a:xfrm>
            <a:off x="1992314" y="4581525"/>
            <a:ext cx="8370887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1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fluffy ginger cat prowled along the red brick wall </a:t>
            </a:r>
            <a:r>
              <a:rPr lang="en-GB" altLang="en-US" sz="4100" b="1" i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because</a:t>
            </a:r>
            <a:r>
              <a:rPr lang="en-GB" altLang="en-US" sz="4100" i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he was spying on a juicy bird.</a:t>
            </a:r>
            <a:r>
              <a:rPr lang="en-GB" altLang="en-US" sz="41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65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703388" y="188914"/>
            <a:ext cx="874871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fluffy ginger cat prowled along the red brick wall </a:t>
            </a:r>
            <a:r>
              <a:rPr lang="en-GB" altLang="en-US" b="1" i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because</a:t>
            </a:r>
            <a:r>
              <a:rPr lang="en-GB" altLang="en-US" i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he was spying on a juicy bird.</a:t>
            </a:r>
            <a:r>
              <a:rPr lang="en-GB" altLang="en-US" sz="41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2199272"/>
            <a:ext cx="2271713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1703388" y="4652963"/>
            <a:ext cx="896461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rgbClr val="9933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Whilst licking his lips</a:t>
            </a:r>
            <a:r>
              <a:rPr lang="en-GB" altLang="en-US" sz="3600" i="1">
                <a:solidFill>
                  <a:srgbClr val="9933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en-GB" altLang="en-US" sz="3600">
                <a:solidFill>
                  <a:srgbClr val="9933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fluffy ginger cat prowled along the red brick wall because he was spying on a juicy bird.</a:t>
            </a:r>
            <a:r>
              <a:rPr lang="en-GB" altLang="en-US" sz="360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1524001" y="28998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5087938" y="2638079"/>
            <a:ext cx="52562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Openers</a:t>
            </a:r>
            <a:r>
              <a:rPr lang="en-GB" altLang="en-US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change </a:t>
            </a:r>
            <a:r>
              <a:rPr lang="en-GB" altLang="en-US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the beginning of the sentence to grab your reader’s attention!</a:t>
            </a:r>
            <a:endParaRPr lang="en-GB" altLang="en-US" sz="2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7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420939"/>
            <a:ext cx="2016125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703388" y="333375"/>
            <a:ext cx="896461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rgbClr val="9933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Whilst licking his lips</a:t>
            </a:r>
            <a:r>
              <a:rPr lang="en-GB" altLang="en-US" sz="3600" i="1">
                <a:solidFill>
                  <a:srgbClr val="9933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en-GB" altLang="en-US" sz="3600">
                <a:solidFill>
                  <a:srgbClr val="9933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fluffy ginger cat prowled along the red brick wall because he was spying on a juicy bird.</a:t>
            </a:r>
            <a:r>
              <a:rPr lang="en-GB" altLang="en-US" sz="3600">
                <a:solidFill>
                  <a:srgbClr val="FF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5016501" y="2009806"/>
            <a:ext cx="58324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Punctuation</a:t>
            </a:r>
            <a:r>
              <a:rPr lang="en-GB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 makes an </a:t>
            </a:r>
            <a:r>
              <a:rPr lang="en-GB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impact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-  using different punctuation</a:t>
            </a:r>
            <a:r>
              <a:rPr lang="en-GB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lang="en-GB" altLang="en-US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4037" name="Rectangle 9"/>
          <p:cNvSpPr>
            <a:spLocks noChangeArrowheads="1"/>
          </p:cNvSpPr>
          <p:nvPr/>
        </p:nvSpPr>
        <p:spPr bwMode="auto">
          <a:xfrm>
            <a:off x="1919288" y="4437064"/>
            <a:ext cx="8280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500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Whilst licking his lips, the fluffy ginger cat </a:t>
            </a:r>
            <a:r>
              <a:rPr lang="en-GB" altLang="en-US" sz="3500" b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(who had sharp teeth)</a:t>
            </a:r>
            <a:r>
              <a:rPr lang="en-GB" altLang="en-US" sz="3500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prowled along the red brick wall because he was spying on a juicy bird</a:t>
            </a:r>
            <a:r>
              <a:rPr lang="en-GB" altLang="en-US" sz="3500" b="1">
                <a:solidFill>
                  <a:srgbClr val="0066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!</a:t>
            </a:r>
            <a:r>
              <a:rPr lang="en-GB" altLang="en-US" sz="350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726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8366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FF6600"/>
                </a:solidFill>
                <a:latin typeface="Comic Sans MS" panose="030F0702030302020204" pitchFamily="66" charset="0"/>
              </a:rPr>
              <a:t>The cat went along the wall.</a:t>
            </a: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2135188" y="2276476"/>
            <a:ext cx="80645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Whilst licking his lips, the fluffy ginger cat (who had sharp teeth) prowled along the red brick wall because he was spying on a juicy bird!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5664200" y="476251"/>
            <a:ext cx="4319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anose="030F0702030302020204" pitchFamily="66" charset="0"/>
                <a:cs typeface="Arial" panose="020B0604020202020204" pitchFamily="34" charset="0"/>
              </a:rPr>
              <a:t>We went from: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6096000" y="1916113"/>
            <a:ext cx="4319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anose="030F0702030302020204" pitchFamily="66" charset="0"/>
                <a:cs typeface="Arial" panose="020B0604020202020204" pitchFamily="34" charset="0"/>
              </a:rPr>
              <a:t>To: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2566989" y="5229226"/>
            <a:ext cx="68405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Using VCOP!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What a wonderful way to improve our writing!</a:t>
            </a:r>
          </a:p>
        </p:txBody>
      </p:sp>
    </p:spTree>
    <p:extLst>
      <p:ext uri="{BB962C8B-B14F-4D97-AF65-F5344CB8AC3E}">
        <p14:creationId xmlns:p14="http://schemas.microsoft.com/office/powerpoint/2010/main" val="37489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944" y="602131"/>
            <a:ext cx="10503794" cy="519336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GB" altLang="en-US" dirty="0" smtClean="0"/>
          </a:p>
          <a:p>
            <a:pPr eaLnBrk="1" hangingPunct="1">
              <a:buFontTx/>
              <a:buNone/>
            </a:pPr>
            <a:r>
              <a:rPr lang="en-GB" altLang="en-US" sz="3600" b="1" u="sng" dirty="0" smtClean="0">
                <a:latin typeface="XCCW Joined 4a" panose="03050602040000000000" pitchFamily="66" charset="0"/>
              </a:rPr>
              <a:t>Aims:</a:t>
            </a:r>
          </a:p>
          <a:p>
            <a:pPr eaLnBrk="1" hangingPunct="1"/>
            <a:r>
              <a:rPr lang="en-GB" altLang="en-US" sz="3600" dirty="0" smtClean="0">
                <a:latin typeface="XCCW Joined 4a" panose="03050602040000000000" pitchFamily="66" charset="0"/>
              </a:rPr>
              <a:t>to give parents a greater understanding of how to help their children to improve their writing</a:t>
            </a:r>
          </a:p>
          <a:p>
            <a:pPr marL="0" indent="0" eaLnBrk="1" hangingPunct="1">
              <a:buNone/>
            </a:pPr>
            <a:endParaRPr lang="en-GB" altLang="en-US" sz="3600" dirty="0" smtClean="0">
              <a:latin typeface="XCCW Joined 4a" panose="03050602040000000000" pitchFamily="66" charset="0"/>
            </a:endParaRPr>
          </a:p>
          <a:p>
            <a:pPr eaLnBrk="1" hangingPunct="1"/>
            <a:r>
              <a:rPr lang="en-GB" altLang="en-US" sz="3600" dirty="0" smtClean="0">
                <a:latin typeface="XCCW Joined 4a" panose="03050602040000000000" pitchFamily="66" charset="0"/>
              </a:rPr>
              <a:t>to explain some of the techniques and strategies used in school</a:t>
            </a:r>
          </a:p>
        </p:txBody>
      </p:sp>
    </p:spTree>
    <p:extLst>
      <p:ext uri="{BB962C8B-B14F-4D97-AF65-F5344CB8AC3E}">
        <p14:creationId xmlns:p14="http://schemas.microsoft.com/office/powerpoint/2010/main" val="132026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200">
                <a:latin typeface="Comic Sans MS" panose="030F0702030302020204" pitchFamily="66" charset="0"/>
              </a:rPr>
              <a:t>Children are encouraged to...</a:t>
            </a:r>
            <a:r>
              <a:rPr lang="en-GB" altLang="en-US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752600"/>
            <a:ext cx="374015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400">
                <a:solidFill>
                  <a:schemeClr val="accent1"/>
                </a:solidFill>
                <a:latin typeface="Comic Sans MS" panose="030F0702030302020204" pitchFamily="66" charset="0"/>
              </a:rPr>
              <a:t>Talk </a:t>
            </a:r>
            <a:r>
              <a:rPr lang="en-GB" altLang="en-US" sz="2400">
                <a:latin typeface="Comic Sans MS" panose="030F0702030302020204" pitchFamily="66" charset="0"/>
              </a:rPr>
              <a:t>about their writing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702030302020204" pitchFamily="66" charset="0"/>
              </a:rPr>
              <a:t>Find exciting words and use these in their writing.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solidFill>
                  <a:schemeClr val="accent1"/>
                </a:solidFill>
                <a:latin typeface="Comic Sans MS" panose="030F0702030302020204" pitchFamily="66" charset="0"/>
              </a:rPr>
              <a:t>‘Borrow’</a:t>
            </a:r>
            <a:r>
              <a:rPr lang="en-GB" altLang="en-US" sz="2400">
                <a:latin typeface="Comic Sans MS" panose="030F0702030302020204" pitchFamily="66" charset="0"/>
              </a:rPr>
              <a:t> exciting words and phrases from other authors.  ‘WOW’ words.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Comic Sans MS" panose="030F0702030302020204" pitchFamily="66" charset="0"/>
              </a:rPr>
              <a:t>Have a go at using interesting examples of punctuation.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70650" y="1752600"/>
            <a:ext cx="3740150" cy="4114800"/>
          </a:xfrm>
        </p:spPr>
        <p:txBody>
          <a:bodyPr/>
          <a:lstStyle/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Have regular opportunities to write for an extended period of time.</a:t>
            </a:r>
          </a:p>
          <a:p>
            <a:pPr eaLnBrk="1" hangingPunct="1"/>
            <a:r>
              <a:rPr lang="en-GB" altLang="en-US" sz="2400">
                <a:solidFill>
                  <a:schemeClr val="accent1"/>
                </a:solidFill>
                <a:latin typeface="Comic Sans MS" panose="030F0702030302020204" pitchFamily="66" charset="0"/>
              </a:rPr>
              <a:t>Re-read</a:t>
            </a:r>
            <a:r>
              <a:rPr lang="en-GB" altLang="en-US" sz="2400">
                <a:latin typeface="Comic Sans MS" panose="030F0702030302020204" pitchFamily="66" charset="0"/>
              </a:rPr>
              <a:t> their own writing and find ways to make it better.</a:t>
            </a:r>
          </a:p>
          <a:p>
            <a:pPr eaLnBrk="1" hangingPunct="1"/>
            <a:r>
              <a:rPr lang="en-GB" altLang="en-US" sz="2400">
                <a:solidFill>
                  <a:schemeClr val="accent1"/>
                </a:solidFill>
                <a:latin typeface="Comic Sans MS" panose="030F0702030302020204" pitchFamily="66" charset="0"/>
              </a:rPr>
              <a:t>Understand </a:t>
            </a:r>
            <a:r>
              <a:rPr lang="en-GB" altLang="en-US" sz="2400">
                <a:latin typeface="Comic Sans MS" panose="030F0702030302020204" pitchFamily="66" charset="0"/>
              </a:rPr>
              <a:t>what they need to do next to improve.</a:t>
            </a:r>
          </a:p>
        </p:txBody>
      </p:sp>
    </p:spTree>
    <p:extLst>
      <p:ext uri="{BB962C8B-B14F-4D97-AF65-F5344CB8AC3E}">
        <p14:creationId xmlns:p14="http://schemas.microsoft.com/office/powerpoint/2010/main" val="1992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1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738" y="1"/>
            <a:ext cx="8822028" cy="9810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 smtClean="0">
                <a:latin typeface="Comic Sans MS" panose="030F0702030302020204" pitchFamily="66" charset="0"/>
              </a:rPr>
              <a:t>Helping your child at home: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84314"/>
            <a:ext cx="6934200" cy="506888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Talk, talk, talk!</a:t>
            </a:r>
          </a:p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Read, read, read!</a:t>
            </a:r>
          </a:p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Be a model</a:t>
            </a:r>
          </a:p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Create real opportunities</a:t>
            </a:r>
          </a:p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Praise</a:t>
            </a:r>
          </a:p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Focus on content</a:t>
            </a:r>
          </a:p>
          <a:p>
            <a:pPr eaLnBrk="1" hangingPunct="1"/>
            <a:r>
              <a:rPr lang="en-GB" altLang="en-US" sz="4000" dirty="0" smtClean="0">
                <a:latin typeface="Comic Sans MS" panose="030F0702030302020204" pitchFamily="66" charset="0"/>
              </a:rPr>
              <a:t>Make it fun </a:t>
            </a:r>
          </a:p>
        </p:txBody>
      </p:sp>
    </p:spTree>
    <p:extLst>
      <p:ext uri="{BB962C8B-B14F-4D97-AF65-F5344CB8AC3E}">
        <p14:creationId xmlns:p14="http://schemas.microsoft.com/office/powerpoint/2010/main" val="5298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048000" y="1371600"/>
            <a:ext cx="67818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Children need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believe that they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can achieve and that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they can always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improve.</a:t>
            </a:r>
          </a:p>
        </p:txBody>
      </p:sp>
    </p:spTree>
    <p:extLst>
      <p:ext uri="{BB962C8B-B14F-4D97-AF65-F5344CB8AC3E}">
        <p14:creationId xmlns:p14="http://schemas.microsoft.com/office/powerpoint/2010/main" val="42559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2060"/>
                </a:solidFill>
              </a:rPr>
              <a:t>How Do You Feel About Writing?</a:t>
            </a:r>
            <a:endParaRPr lang="en-US" altLang="en-US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00188"/>
            <a:ext cx="8229600" cy="900112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GB" sz="4400" dirty="0">
                <a:solidFill>
                  <a:srgbClr val="002060"/>
                </a:solidFill>
                <a:latin typeface="+mj-lt"/>
              </a:rPr>
              <a:t>Is this you?</a:t>
            </a:r>
            <a:endParaRPr lang="en-US" sz="4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Picture 3" descr="12F0CABZBIE4CA71OEA9CAS0II12CA28NQR0CA4A7EP6CAS06030CA4W9CO1CANN86MZCAMV7Q1BCALGNV15CAGAWSRJCAF0AZZLCALDLLS3CAHJ8LCTCAKACMRJCALNVIEWCAAX26PUCAS1MHUDCADLMTQ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4" y="1285875"/>
            <a:ext cx="21431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4%20sad%20chubb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2643188"/>
            <a:ext cx="2825750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rying%20Fac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3500439"/>
            <a:ext cx="2017713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3857626"/>
            <a:ext cx="3119438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52625" y="5429250"/>
            <a:ext cx="2286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4400" dirty="0">
                <a:solidFill>
                  <a:srgbClr val="002060"/>
                </a:solidFill>
                <a:latin typeface="+mj-lt"/>
              </a:rPr>
              <a:t>Why?</a:t>
            </a:r>
            <a:endParaRPr lang="en-US" sz="4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7946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Or is this you?</a:t>
            </a:r>
            <a:endParaRPr lang="en-US" altLang="en-US" smtClean="0"/>
          </a:p>
        </p:txBody>
      </p:sp>
      <p:pic>
        <p:nvPicPr>
          <p:cNvPr id="8195" name="Content Placeholder 3" descr="happy_face_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51200" y="1728788"/>
            <a:ext cx="5689600" cy="4267200"/>
          </a:xfrm>
        </p:spPr>
      </p:pic>
    </p:spTree>
    <p:extLst>
      <p:ext uri="{BB962C8B-B14F-4D97-AF65-F5344CB8AC3E}">
        <p14:creationId xmlns:p14="http://schemas.microsoft.com/office/powerpoint/2010/main" val="4502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800" b="1" dirty="0">
                <a:latin typeface="Comic Sans MS" panose="030F0702030302020204" pitchFamily="66" charset="0"/>
              </a:rPr>
              <a:t>Writing</a:t>
            </a:r>
            <a:endParaRPr lang="en-US" alt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130" y="1197734"/>
            <a:ext cx="9633397" cy="56602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Writing is an amazingly complex activity.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writer has to deal with many skills  -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thinking what to write about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selecting appropriate content, supporting information and detail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linking it all together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layout of the text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grammar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spelling / punctuation / letter formation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6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81200" y="785795"/>
          <a:ext cx="8186766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585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349501"/>
            <a:ext cx="8497888" cy="417671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GB" altLang="en-US" sz="3600"/>
              <a:t>   </a:t>
            </a:r>
            <a:r>
              <a:rPr lang="en-GB" altLang="en-US">
                <a:solidFill>
                  <a:schemeClr val="accent2"/>
                </a:solidFill>
                <a:latin typeface="SassoonPrimaryInfant" pitchFamily="2" charset="0"/>
              </a:rPr>
              <a:t>Before children can learn to read and write they need to develop their understanding of the English language. For all of us this happens through talk.</a:t>
            </a:r>
          </a:p>
          <a:p>
            <a:pPr algn="just" eaLnBrk="1" hangingPunct="1">
              <a:buFontTx/>
              <a:buNone/>
            </a:pPr>
            <a:endParaRPr lang="en-GB" altLang="en-US" sz="1400">
              <a:solidFill>
                <a:schemeClr val="accent2"/>
              </a:solidFill>
              <a:latin typeface="SassoonPrimaryInfant" pitchFamily="2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>
                <a:solidFill>
                  <a:schemeClr val="accent2"/>
                </a:solidFill>
                <a:latin typeface="SassoonPrimaryInfant" pitchFamily="2" charset="0"/>
              </a:rPr>
              <a:t>	Through talk we learn new vocabulary and the knowledge of how to structure sentences. </a:t>
            </a:r>
          </a:p>
          <a:p>
            <a:pPr algn="just" eaLnBrk="1" hangingPunct="1">
              <a:buFontTx/>
              <a:buNone/>
            </a:pPr>
            <a:endParaRPr lang="en-GB" altLang="en-US" sz="1400">
              <a:solidFill>
                <a:schemeClr val="accent2"/>
              </a:solidFill>
              <a:latin typeface="SassoonPrimaryInfant" pitchFamily="2" charset="0"/>
            </a:endParaRPr>
          </a:p>
          <a:p>
            <a:pPr algn="just" eaLnBrk="1" hangingPunct="1">
              <a:buFontTx/>
              <a:buNone/>
            </a:pPr>
            <a:r>
              <a:rPr lang="en-GB" altLang="en-US">
                <a:solidFill>
                  <a:schemeClr val="accent2"/>
                </a:solidFill>
                <a:latin typeface="SassoonPrimaryInfant" pitchFamily="2" charset="0"/>
              </a:rPr>
              <a:t>	In school we encourage the children to talk in a variety of situations. </a:t>
            </a:r>
          </a:p>
        </p:txBody>
      </p:sp>
      <p:pic>
        <p:nvPicPr>
          <p:cNvPr id="22536" name="Picture 8" descr="j023819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58121">
            <a:off x="7680325" y="549276"/>
            <a:ext cx="1589088" cy="722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135188" y="1700213"/>
            <a:ext cx="7993062" cy="647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Comic Sans MS" panose="030F0702030302020204" pitchFamily="66" charset="0"/>
              </a:rPr>
              <a:t>Becoming readers and writers</a:t>
            </a:r>
          </a:p>
        </p:txBody>
      </p:sp>
      <p:pic>
        <p:nvPicPr>
          <p:cNvPr id="22535" name="Picture 7" descr="j02381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6412">
            <a:off x="5448300" y="260351"/>
            <a:ext cx="2159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 descr="j023819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45322">
            <a:off x="8832850" y="0"/>
            <a:ext cx="1835150" cy="833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42" name="Picture 14" descr="j02381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20">
            <a:off x="3719513" y="260351"/>
            <a:ext cx="165576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 descr="j02381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99999">
            <a:off x="1520825" y="339726"/>
            <a:ext cx="205105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913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08213" y="1700214"/>
            <a:ext cx="8064500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CRInfan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CRInfan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CRInfan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CRInfan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CR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000">
                <a:solidFill>
                  <a:schemeClr val="accent2"/>
                </a:solidFill>
                <a:latin typeface="SassoonPrimaryInfant" pitchFamily="2" charset="0"/>
              </a:rPr>
              <a:t> </a:t>
            </a:r>
            <a:r>
              <a:rPr lang="en-GB" altLang="en-US" sz="2800">
                <a:solidFill>
                  <a:schemeClr val="accent2"/>
                </a:solidFill>
                <a:latin typeface="SassoonPrimaryInfant" pitchFamily="2" charset="0"/>
              </a:rPr>
              <a:t>We focus on pure sounds </a:t>
            </a:r>
            <a:r>
              <a:rPr lang="en-GB" altLang="en-US" sz="2800" u="sng">
                <a:solidFill>
                  <a:schemeClr val="accent2"/>
                </a:solidFill>
                <a:latin typeface="SassoonPrimaryInfant" pitchFamily="2" charset="0"/>
              </a:rPr>
              <a:t>not</a:t>
            </a:r>
            <a:r>
              <a:rPr lang="en-GB" altLang="en-US" sz="2800">
                <a:solidFill>
                  <a:schemeClr val="accent2"/>
                </a:solidFill>
                <a:latin typeface="SassoonPrimaryInfant" pitchFamily="2" charset="0"/>
              </a:rPr>
              <a:t> letter names.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>
                <a:solidFill>
                  <a:schemeClr val="accent2"/>
                </a:solidFill>
                <a:latin typeface="SassoonPrimaryInfant" pitchFamily="2" charset="0"/>
              </a:rPr>
              <a:t> For example: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chemeClr val="accent2"/>
                </a:solidFill>
                <a:latin typeface="SassoonPrimaryInfant" pitchFamily="2" charset="0"/>
              </a:rPr>
              <a:t> </a:t>
            </a:r>
            <a:r>
              <a:rPr lang="en-GB" altLang="en-US" sz="2800" b="1">
                <a:latin typeface="SassoonPrimaryInfant" pitchFamily="2" charset="0"/>
              </a:rPr>
              <a:t>e is sounded as ‘eh’ not ‘eee’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latin typeface="SassoonPrimaryInfant" pitchFamily="2" charset="0"/>
              </a:rPr>
              <a:t>f is sounded as ‘ffff’ not ‘eff’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800" b="1">
              <a:latin typeface="SassoonPrimaryInfant" pitchFamily="2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2800">
                <a:solidFill>
                  <a:schemeClr val="accent2"/>
                </a:solidFill>
                <a:latin typeface="SassoonPrimaryInfant" pitchFamily="2" charset="0"/>
              </a:rPr>
              <a:t> Once the children are happy using the sounds they can begin to build words within their reading and writing.</a:t>
            </a:r>
            <a:r>
              <a:rPr lang="en-GB" altLang="en-US" sz="2400">
                <a:solidFill>
                  <a:schemeClr val="accent2"/>
                </a:solidFill>
                <a:latin typeface="SassoonPrimaryInfant" pitchFamily="2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400">
              <a:solidFill>
                <a:schemeClr val="accent2"/>
              </a:solidFill>
              <a:latin typeface="SassoonPrimaryInfant" pitchFamily="2" charset="0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992313" y="620713"/>
            <a:ext cx="4824412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Comic Sans MS" panose="030F0702030302020204" pitchFamily="66" charset="0"/>
              </a:rPr>
              <a:t>Sounds~Write</a:t>
            </a:r>
          </a:p>
        </p:txBody>
      </p:sp>
      <p:pic>
        <p:nvPicPr>
          <p:cNvPr id="6148" name="Picture 7" descr="j0283276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43926" y="476251"/>
            <a:ext cx="809625" cy="809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9" descr="j0283285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34662">
            <a:off x="9551989" y="908051"/>
            <a:ext cx="809625" cy="809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12" descr="j028327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19274">
            <a:off x="7400925" y="196850"/>
            <a:ext cx="954088" cy="954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0956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CC99FF"/>
                </a:solidFill>
                <a:latin typeface="SassoonPrimaryInfant" pitchFamily="2" charset="0"/>
              </a:rPr>
              <a:t>What can you do at home?</a:t>
            </a:r>
          </a:p>
        </p:txBody>
      </p:sp>
      <p:pic>
        <p:nvPicPr>
          <p:cNvPr id="7171" name="Picture 4" descr="j0283273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19274">
            <a:off x="2927351" y="5516564"/>
            <a:ext cx="809625" cy="809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6" descr="j0283276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52411">
            <a:off x="5591176" y="5516564"/>
            <a:ext cx="809625" cy="809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847851" y="1628775"/>
            <a:ext cx="853281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CRInfan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CRInfan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CRInfan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CRInfan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CR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CRInfant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600">
                <a:solidFill>
                  <a:srgbClr val="0066FF"/>
                </a:solidFill>
              </a:rPr>
              <a:t> Use letter sounds and not letter names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600">
                <a:solidFill>
                  <a:srgbClr val="0066FF"/>
                </a:solidFill>
              </a:rPr>
              <a:t> Write in lower case letters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 sz="3600">
                <a:solidFill>
                  <a:srgbClr val="0066FF"/>
                </a:solidFill>
              </a:rPr>
              <a:t> Encourage your child to recognise letters in their environment; street names, signs, packets, brand labels.</a:t>
            </a:r>
          </a:p>
        </p:txBody>
      </p:sp>
      <p:pic>
        <p:nvPicPr>
          <p:cNvPr id="7174" name="Picture 8" descr="j0283285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34662">
            <a:off x="8183564" y="5516564"/>
            <a:ext cx="809625" cy="809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5" name="Picture 10" descr="j028327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80726">
            <a:off x="2927351" y="5516564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971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896</Words>
  <Application>Microsoft Office PowerPoint</Application>
  <PresentationFormat>Custom</PresentationFormat>
  <Paragraphs>120</Paragraphs>
  <Slides>24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IMPROVING Your Child’s Writing  - an information evening for parents. </vt:lpstr>
      <vt:lpstr>PowerPoint Presentation</vt:lpstr>
      <vt:lpstr>How Do You Feel About Writing?</vt:lpstr>
      <vt:lpstr>Or is this you?</vt:lpstr>
      <vt:lpstr>Writing</vt:lpstr>
      <vt:lpstr>PowerPoint Presentation</vt:lpstr>
      <vt:lpstr>PowerPoint Presentation</vt:lpstr>
      <vt:lpstr>PowerPoint Presentation</vt:lpstr>
      <vt:lpstr>What can you do at home?</vt:lpstr>
      <vt:lpstr>PowerPoint Presentation</vt:lpstr>
      <vt:lpstr>PowerPoint Presentation</vt:lpstr>
      <vt:lpstr>PowerPoint Presentation</vt:lpstr>
      <vt:lpstr>The cat went along the wall.</vt:lpstr>
      <vt:lpstr>Let’s get the VCOP superheroes to work on saving us from the boredom of boring sentences!</vt:lpstr>
      <vt:lpstr>The cat went along the wall.</vt:lpstr>
      <vt:lpstr>PowerPoint Presentation</vt:lpstr>
      <vt:lpstr>PowerPoint Presentation</vt:lpstr>
      <vt:lpstr>PowerPoint Presentation</vt:lpstr>
      <vt:lpstr>The cat went along the wall.</vt:lpstr>
      <vt:lpstr>Children are encouraged to... </vt:lpstr>
      <vt:lpstr>PowerPoint Presentation</vt:lpstr>
      <vt:lpstr>Helping your child at home: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Child’s Writing  - an information evening.</dc:title>
  <dc:creator>ABarton</dc:creator>
  <cp:lastModifiedBy>Administrator</cp:lastModifiedBy>
  <cp:revision>6</cp:revision>
  <dcterms:created xsi:type="dcterms:W3CDTF">2015-03-01T12:50:02Z</dcterms:created>
  <dcterms:modified xsi:type="dcterms:W3CDTF">2015-03-19T19:07:33Z</dcterms:modified>
</cp:coreProperties>
</file>