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60" r:id="rId4"/>
    <p:sldId id="261" r:id="rId5"/>
    <p:sldId id="263"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0"/>
  </p:normalViewPr>
  <p:slideViewPr>
    <p:cSldViewPr snapToGrid="0" snapToObjects="1">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C3E7B-2569-594C-83AB-C93DA131D987}"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043C7-4A36-C044-9981-72FEDF534952}" type="slidenum">
              <a:rPr lang="en-US" smtClean="0"/>
              <a:t>‹#›</a:t>
            </a:fld>
            <a:endParaRPr lang="en-US"/>
          </a:p>
        </p:txBody>
      </p:sp>
    </p:spTree>
    <p:extLst>
      <p:ext uri="{BB962C8B-B14F-4D97-AF65-F5344CB8AC3E}">
        <p14:creationId xmlns:p14="http://schemas.microsoft.com/office/powerpoint/2010/main" val="162134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and welcome, my name’s Ruth Turner and I’m the chairperson of FFSPA. Hi to all the returning parents and a big hello and welcome to everyone who’s new to the school and has probably never set foot in here before!</a:t>
            </a:r>
          </a:p>
        </p:txBody>
      </p:sp>
      <p:sp>
        <p:nvSpPr>
          <p:cNvPr id="4" name="Slide Number Placeholder 3"/>
          <p:cNvSpPr>
            <a:spLocks noGrp="1"/>
          </p:cNvSpPr>
          <p:nvPr>
            <p:ph type="sldNum" sz="quarter" idx="5"/>
          </p:nvPr>
        </p:nvSpPr>
        <p:spPr/>
        <p:txBody>
          <a:bodyPr/>
          <a:lstStyle/>
          <a:p>
            <a:fld id="{ACE043C7-4A36-C044-9981-72FEDF534952}" type="slidenum">
              <a:rPr lang="en-US" smtClean="0"/>
              <a:t>1</a:t>
            </a:fld>
            <a:endParaRPr lang="en-US"/>
          </a:p>
        </p:txBody>
      </p:sp>
    </p:spTree>
    <p:extLst>
      <p:ext uri="{BB962C8B-B14F-4D97-AF65-F5344CB8AC3E}">
        <p14:creationId xmlns:p14="http://schemas.microsoft.com/office/powerpoint/2010/main" val="380125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Although not part of the school we work closely together to raise money for things that directly benefit our children. In the past, we’ve funded playground equipment, reading books and school trips. Governed by the charity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utura Medium" panose="020B0602020204020303" pitchFamily="34" charset="-79"/>
                <a:cs typeface="Futura Medium" panose="020B0602020204020303" pitchFamily="34" charset="-79"/>
              </a:rPr>
              <a:t>This year we’re raising money for a refurbishment of the new school library; in previous years it’s been playground markings, sports equipment, </a:t>
            </a:r>
            <a:r>
              <a:rPr lang="en-US" sz="1200" dirty="0" err="1">
                <a:latin typeface="Futura Medium" panose="020B0602020204020303" pitchFamily="34" charset="-79"/>
                <a:cs typeface="Futura Medium" panose="020B0602020204020303" pitchFamily="34" charset="-79"/>
              </a:rPr>
              <a:t>ipads</a:t>
            </a:r>
            <a:r>
              <a:rPr lang="en-US" sz="1200" dirty="0">
                <a:latin typeface="Futura Medium" panose="020B0602020204020303" pitchFamily="34" charset="-79"/>
                <a:cs typeface="Futura Medium" panose="020B0602020204020303" pitchFamily="34" charset="-79"/>
              </a:rPr>
              <a:t> and reading books.</a:t>
            </a:r>
            <a:endParaRPr lang="en-US" dirty="0"/>
          </a:p>
          <a:p>
            <a:r>
              <a:rPr lang="en-US" dirty="0"/>
              <a:t>Volunteers help out as much or as little as they want with no strings attached. Flexible. Mainly needed for events.</a:t>
            </a:r>
          </a:p>
        </p:txBody>
      </p:sp>
      <p:sp>
        <p:nvSpPr>
          <p:cNvPr id="4" name="Slide Number Placeholder 3"/>
          <p:cNvSpPr>
            <a:spLocks noGrp="1"/>
          </p:cNvSpPr>
          <p:nvPr>
            <p:ph type="sldNum" sz="quarter" idx="5"/>
          </p:nvPr>
        </p:nvSpPr>
        <p:spPr/>
        <p:txBody>
          <a:bodyPr/>
          <a:lstStyle/>
          <a:p>
            <a:fld id="{ACE043C7-4A36-C044-9981-72FEDF534952}" type="slidenum">
              <a:rPr lang="en-US" smtClean="0"/>
              <a:t>2</a:t>
            </a:fld>
            <a:endParaRPr lang="en-US"/>
          </a:p>
        </p:txBody>
      </p:sp>
    </p:spTree>
    <p:extLst>
      <p:ext uri="{BB962C8B-B14F-4D97-AF65-F5344CB8AC3E}">
        <p14:creationId xmlns:p14="http://schemas.microsoft.com/office/powerpoint/2010/main" val="26459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always need helpers at our two main events – summer fete and Christmas fayre plus after school discos</a:t>
            </a:r>
          </a:p>
          <a:p>
            <a:r>
              <a:rPr lang="en-US" dirty="0"/>
              <a:t>Shout outs for prizes for the tombola, raffle, cakes, teddies</a:t>
            </a:r>
          </a:p>
          <a:p>
            <a:r>
              <a:rPr lang="en-US" dirty="0"/>
              <a:t>We’d really appreciate you liking and sharing our posts on the FB page and also </a:t>
            </a:r>
          </a:p>
          <a:p>
            <a:endParaRPr lang="en-US" dirty="0"/>
          </a:p>
          <a:p>
            <a:endParaRPr lang="en-US" dirty="0"/>
          </a:p>
        </p:txBody>
      </p:sp>
      <p:sp>
        <p:nvSpPr>
          <p:cNvPr id="4" name="Slide Number Placeholder 3"/>
          <p:cNvSpPr>
            <a:spLocks noGrp="1"/>
          </p:cNvSpPr>
          <p:nvPr>
            <p:ph type="sldNum" sz="quarter" idx="5"/>
          </p:nvPr>
        </p:nvSpPr>
        <p:spPr/>
        <p:txBody>
          <a:bodyPr/>
          <a:lstStyle/>
          <a:p>
            <a:fld id="{ACE043C7-4A36-C044-9981-72FEDF534952}" type="slidenum">
              <a:rPr lang="en-US" smtClean="0"/>
              <a:t>4</a:t>
            </a:fld>
            <a:endParaRPr lang="en-US"/>
          </a:p>
        </p:txBody>
      </p:sp>
    </p:spTree>
    <p:extLst>
      <p:ext uri="{BB962C8B-B14F-4D97-AF65-F5344CB8AC3E}">
        <p14:creationId xmlns:p14="http://schemas.microsoft.com/office/powerpoint/2010/main" val="349903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available in your book bags</a:t>
            </a:r>
          </a:p>
        </p:txBody>
      </p:sp>
      <p:sp>
        <p:nvSpPr>
          <p:cNvPr id="4" name="Slide Number Placeholder 3"/>
          <p:cNvSpPr>
            <a:spLocks noGrp="1"/>
          </p:cNvSpPr>
          <p:nvPr>
            <p:ph type="sldNum" sz="quarter" idx="5"/>
          </p:nvPr>
        </p:nvSpPr>
        <p:spPr/>
        <p:txBody>
          <a:bodyPr/>
          <a:lstStyle/>
          <a:p>
            <a:fld id="{ACE043C7-4A36-C044-9981-72FEDF534952}" type="slidenum">
              <a:rPr lang="en-US" smtClean="0"/>
              <a:t>5</a:t>
            </a:fld>
            <a:endParaRPr lang="en-US"/>
          </a:p>
        </p:txBody>
      </p:sp>
    </p:spTree>
    <p:extLst>
      <p:ext uri="{BB962C8B-B14F-4D97-AF65-F5344CB8AC3E}">
        <p14:creationId xmlns:p14="http://schemas.microsoft.com/office/powerpoint/2010/main" val="426064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available in the foyer and they’ll also be emailed to you PRINT FORMS</a:t>
            </a:r>
          </a:p>
        </p:txBody>
      </p:sp>
      <p:sp>
        <p:nvSpPr>
          <p:cNvPr id="4" name="Slide Number Placeholder 3"/>
          <p:cNvSpPr>
            <a:spLocks noGrp="1"/>
          </p:cNvSpPr>
          <p:nvPr>
            <p:ph type="sldNum" sz="quarter" idx="5"/>
          </p:nvPr>
        </p:nvSpPr>
        <p:spPr/>
        <p:txBody>
          <a:bodyPr/>
          <a:lstStyle/>
          <a:p>
            <a:fld id="{ACE043C7-4A36-C044-9981-72FEDF534952}" type="slidenum">
              <a:rPr lang="en-US" smtClean="0"/>
              <a:t>7</a:t>
            </a:fld>
            <a:endParaRPr lang="en-US"/>
          </a:p>
        </p:txBody>
      </p:sp>
    </p:spTree>
    <p:extLst>
      <p:ext uri="{BB962C8B-B14F-4D97-AF65-F5344CB8AC3E}">
        <p14:creationId xmlns:p14="http://schemas.microsoft.com/office/powerpoint/2010/main" val="12459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E215-0DEE-3248-ADA6-5BA1C0DFC04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C724F9-8AA3-554B-A5CB-058B17F5C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EBFDE3-4643-314F-9C99-2C43908DA6D1}"/>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662658A0-2499-0142-9064-A18765723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0B821-680A-6346-82D0-3AAF3E84B2B0}"/>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190153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E540-C71B-1640-9AB3-119F6899CF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F645F6-2E5B-B94A-9F31-057EBDD725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26A495-56DB-384D-ACCD-D744B79AA8CE}"/>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A1C385FC-93CC-554F-B473-2FA2B7756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C8493-E22C-5446-8472-C9F175518970}"/>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204860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4B041-16A7-F04B-8806-3450FB88839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C5D688-D195-3542-B82C-62CC05C3F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B9872-2E2C-9243-AA07-DBBB796780B7}"/>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A17F6636-18F5-E645-8AA0-4D38D6890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62DE-B57C-174E-BEE1-55E44C5F4440}"/>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1663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3DB0-78C6-8541-A345-7D1C566D39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376506-F7A6-464A-8077-F042440FC95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B4B741-9228-0B4D-B6F6-05B543368EBD}"/>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B2EF66E2-CF69-4143-B012-0593E43EB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06DF-3126-7A47-8803-04501DCC4857}"/>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7510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150A-C00D-8E4D-BD86-7150DDEB9A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71DF5F3-9C9A-F047-A769-8C590C8E4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9F5F9B-1154-6B47-9316-5F38DDAFCC8F}"/>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3A0C85BE-3871-BC40-8F4E-7A71A11B3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DB821-ED49-494A-9A53-8D5B12F642D4}"/>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355897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35C5-3DAF-6045-8F71-9C886C01B5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C3E4A81-F24F-C94C-89A5-B6B84F16CE8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3D26D3-09E7-9C4E-8BAC-57A46B12D6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900C5D-C217-404B-8396-A96E9393AE19}"/>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6" name="Footer Placeholder 5">
            <a:extLst>
              <a:ext uri="{FF2B5EF4-FFF2-40B4-BE49-F238E27FC236}">
                <a16:creationId xmlns:a16="http://schemas.microsoft.com/office/drawing/2014/main" id="{CA5091DC-3A5D-1246-BD2E-647ED71B5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20D57-566B-7B48-89AF-5372E8B4067B}"/>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123585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1C6B-7275-4F4C-A43A-E839611F25C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A2D593-5ADA-2C43-A3B9-88EE567D7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0523F9-75B2-3140-82D9-9F86CBECF6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2512C9-600B-674E-B23D-643EAACD3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E49A86-C0C2-1843-A732-92FE1D0BB2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7183AB-FFAE-0348-BADB-38F4A95D9A23}"/>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8" name="Footer Placeholder 7">
            <a:extLst>
              <a:ext uri="{FF2B5EF4-FFF2-40B4-BE49-F238E27FC236}">
                <a16:creationId xmlns:a16="http://schemas.microsoft.com/office/drawing/2014/main" id="{7E2FAD3E-B519-174D-A9EF-19B63CB87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CF2560-2540-0B4B-BD32-F059C7B511DD}"/>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15540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8A9D-1824-274F-9C6C-EF721A7FE6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C325156-1ED3-ED48-8070-AF2159CCA3F0}"/>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4" name="Footer Placeholder 3">
            <a:extLst>
              <a:ext uri="{FF2B5EF4-FFF2-40B4-BE49-F238E27FC236}">
                <a16:creationId xmlns:a16="http://schemas.microsoft.com/office/drawing/2014/main" id="{441F3022-E934-F946-B382-3216E968B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C9BE62-2276-A74F-B743-E89AD0CB6508}"/>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284091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B7D2B-D5B6-B246-A77A-25BD07622652}"/>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3" name="Footer Placeholder 2">
            <a:extLst>
              <a:ext uri="{FF2B5EF4-FFF2-40B4-BE49-F238E27FC236}">
                <a16:creationId xmlns:a16="http://schemas.microsoft.com/office/drawing/2014/main" id="{4C7AF712-71B4-B74C-8B1C-72EEB25132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5431D-CC8F-0F45-8567-C2ABE4DF57AE}"/>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11026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B943-5B0B-4E4C-945B-C5CDC47D63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5B6214-9099-5943-9192-B276B0F0F4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57BFEC4-DBA7-FD4E-BE3B-DE0ACA53D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15D9E8-C55B-0F42-BC71-203312AA4B98}"/>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6" name="Footer Placeholder 5">
            <a:extLst>
              <a:ext uri="{FF2B5EF4-FFF2-40B4-BE49-F238E27FC236}">
                <a16:creationId xmlns:a16="http://schemas.microsoft.com/office/drawing/2014/main" id="{67EFA9BF-6BA4-7D4A-94FB-73763E024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776A5-1F7F-A04F-94F5-94C2F5414898}"/>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230440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0279-B172-2B4D-ADDA-41739C1C26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BCC8C8-F42C-6B4B-9E0E-C82D177C2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1A216-8078-154E-BF1A-A1EBE0DAA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340310-CDE6-3741-9296-A26FD8EFDCE5}"/>
              </a:ext>
            </a:extLst>
          </p:cNvPr>
          <p:cNvSpPr>
            <a:spLocks noGrp="1"/>
          </p:cNvSpPr>
          <p:nvPr>
            <p:ph type="dt" sz="half" idx="10"/>
          </p:nvPr>
        </p:nvSpPr>
        <p:spPr/>
        <p:txBody>
          <a:bodyPr/>
          <a:lstStyle/>
          <a:p>
            <a:fld id="{7981466A-EBBB-7248-9169-599D0BBD887B}" type="datetimeFigureOut">
              <a:rPr lang="en-US" smtClean="0"/>
              <a:t>6/15/2023</a:t>
            </a:fld>
            <a:endParaRPr lang="en-US"/>
          </a:p>
        </p:txBody>
      </p:sp>
      <p:sp>
        <p:nvSpPr>
          <p:cNvPr id="6" name="Footer Placeholder 5">
            <a:extLst>
              <a:ext uri="{FF2B5EF4-FFF2-40B4-BE49-F238E27FC236}">
                <a16:creationId xmlns:a16="http://schemas.microsoft.com/office/drawing/2014/main" id="{377C6CD4-CE85-D04B-BE32-10AF15DFC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6F9A3-44D9-AA48-8A4C-77209641D20E}"/>
              </a:ext>
            </a:extLst>
          </p:cNvPr>
          <p:cNvSpPr>
            <a:spLocks noGrp="1"/>
          </p:cNvSpPr>
          <p:nvPr>
            <p:ph type="sldNum" sz="quarter" idx="12"/>
          </p:nvPr>
        </p:nvSpPr>
        <p:spPr/>
        <p:txBody>
          <a:bodyPr/>
          <a:lstStyle/>
          <a:p>
            <a:fld id="{D0F85D9B-79E3-9648-AE8D-F02D10070B81}" type="slidenum">
              <a:rPr lang="en-US" smtClean="0"/>
              <a:t>‹#›</a:t>
            </a:fld>
            <a:endParaRPr lang="en-US"/>
          </a:p>
        </p:txBody>
      </p:sp>
    </p:spTree>
    <p:extLst>
      <p:ext uri="{BB962C8B-B14F-4D97-AF65-F5344CB8AC3E}">
        <p14:creationId xmlns:p14="http://schemas.microsoft.com/office/powerpoint/2010/main" val="217529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39B9E-5124-6247-99D2-D4DE9CEBE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133D3C-77F4-1047-9107-8B546EAB4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C5E090-8335-1A40-8B40-A02D1E8F0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1466A-EBBB-7248-9169-599D0BBD887B}" type="datetimeFigureOut">
              <a:rPr lang="en-US" smtClean="0"/>
              <a:t>6/15/2023</a:t>
            </a:fld>
            <a:endParaRPr lang="en-US"/>
          </a:p>
        </p:txBody>
      </p:sp>
      <p:sp>
        <p:nvSpPr>
          <p:cNvPr id="5" name="Footer Placeholder 4">
            <a:extLst>
              <a:ext uri="{FF2B5EF4-FFF2-40B4-BE49-F238E27FC236}">
                <a16:creationId xmlns:a16="http://schemas.microsoft.com/office/drawing/2014/main" id="{4BD8B1EA-972D-5E43-A1CF-4F9C8243A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39F0E0-36E1-0D44-BCB6-2FE05D49B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85D9B-79E3-9648-AE8D-F02D10070B81}" type="slidenum">
              <a:rPr lang="en-US" smtClean="0"/>
              <a:t>‹#›</a:t>
            </a:fld>
            <a:endParaRPr lang="en-US"/>
          </a:p>
        </p:txBody>
      </p:sp>
    </p:spTree>
    <p:extLst>
      <p:ext uri="{BB962C8B-B14F-4D97-AF65-F5344CB8AC3E}">
        <p14:creationId xmlns:p14="http://schemas.microsoft.com/office/powerpoint/2010/main" val="52637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5.jpeg"/><Relationship Id="rId17" Type="http://schemas.openxmlformats.org/officeDocument/2006/relationships/image" Target="../media/image26.png"/><Relationship Id="rId2" Type="http://schemas.openxmlformats.org/officeDocument/2006/relationships/image" Target="../media/image12.pn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qr code&#10;&#10;Description automatically generated">
            <a:extLst>
              <a:ext uri="{FF2B5EF4-FFF2-40B4-BE49-F238E27FC236}">
                <a16:creationId xmlns:a16="http://schemas.microsoft.com/office/drawing/2014/main" id="{09DFECB8-71B4-3640-AF12-A95F3566A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088" y="2551113"/>
            <a:ext cx="2603500" cy="3916363"/>
          </a:xfrm>
          <a:prstGeom prst="rect">
            <a:avLst/>
          </a:prstGeom>
        </p:spPr>
      </p:pic>
      <p:pic>
        <p:nvPicPr>
          <p:cNvPr id="17" name="Picture 16" descr="Text&#10;&#10;Description automatically generated">
            <a:extLst>
              <a:ext uri="{FF2B5EF4-FFF2-40B4-BE49-F238E27FC236}">
                <a16:creationId xmlns:a16="http://schemas.microsoft.com/office/drawing/2014/main" id="{C4EDA530-D2F1-CA40-AC3B-B69F24BA9F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0375" y="2551113"/>
            <a:ext cx="1390650" cy="1822450"/>
          </a:xfrm>
          <a:prstGeom prst="rect">
            <a:avLst/>
          </a:prstGeom>
        </p:spPr>
      </p:pic>
      <p:pic>
        <p:nvPicPr>
          <p:cNvPr id="10" name="Picture 9">
            <a:extLst>
              <a:ext uri="{FF2B5EF4-FFF2-40B4-BE49-F238E27FC236}">
                <a16:creationId xmlns:a16="http://schemas.microsoft.com/office/drawing/2014/main" id="{3D204BB3-620F-5A48-97C6-C80F0EF91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0375" y="4452938"/>
            <a:ext cx="1390650" cy="2014538"/>
          </a:xfrm>
          <a:prstGeom prst="rect">
            <a:avLst/>
          </a:prstGeom>
        </p:spPr>
      </p:pic>
      <p:pic>
        <p:nvPicPr>
          <p:cNvPr id="24" name="Picture 23" descr="Chart, text&#10;&#10;Description automatically generated">
            <a:extLst>
              <a:ext uri="{FF2B5EF4-FFF2-40B4-BE49-F238E27FC236}">
                <a16:creationId xmlns:a16="http://schemas.microsoft.com/office/drawing/2014/main" id="{ECBC319C-F435-764D-9AEB-A4E5BE83D5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8813" y="2551113"/>
            <a:ext cx="2989263" cy="3916363"/>
          </a:xfrm>
          <a:prstGeom prst="rect">
            <a:avLst/>
          </a:prstGeom>
        </p:spPr>
      </p:pic>
      <p:pic>
        <p:nvPicPr>
          <p:cNvPr id="20" name="Picture 19">
            <a:extLst>
              <a:ext uri="{FF2B5EF4-FFF2-40B4-BE49-F238E27FC236}">
                <a16:creationId xmlns:a16="http://schemas.microsoft.com/office/drawing/2014/main" id="{AB0EDB34-D8D9-E745-BA2F-044A4AD390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35863" y="2551113"/>
            <a:ext cx="1314450" cy="1951038"/>
          </a:xfrm>
          <a:prstGeom prst="rect">
            <a:avLst/>
          </a:prstGeom>
        </p:spPr>
      </p:pic>
      <p:pic>
        <p:nvPicPr>
          <p:cNvPr id="21" name="Picture 20">
            <a:extLst>
              <a:ext uri="{FF2B5EF4-FFF2-40B4-BE49-F238E27FC236}">
                <a16:creationId xmlns:a16="http://schemas.microsoft.com/office/drawing/2014/main" id="{04C382FC-A1BD-E34D-AA3C-78785AA9BC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5863" y="4581525"/>
            <a:ext cx="1314450" cy="1885950"/>
          </a:xfrm>
          <a:prstGeom prst="rect">
            <a:avLst/>
          </a:prstGeom>
        </p:spPr>
      </p:pic>
      <p:pic>
        <p:nvPicPr>
          <p:cNvPr id="22" name="Picture 21">
            <a:extLst>
              <a:ext uri="{FF2B5EF4-FFF2-40B4-BE49-F238E27FC236}">
                <a16:creationId xmlns:a16="http://schemas.microsoft.com/office/drawing/2014/main" id="{BA3991D9-6777-7E4C-BBE2-3E0ACD946F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29688" y="2551113"/>
            <a:ext cx="2886075" cy="3916363"/>
          </a:xfrm>
          <a:prstGeom prst="rect">
            <a:avLst/>
          </a:prstGeom>
        </p:spPr>
      </p:pic>
      <p:sp>
        <p:nvSpPr>
          <p:cNvPr id="2" name="Title 1">
            <a:extLst>
              <a:ext uri="{FF2B5EF4-FFF2-40B4-BE49-F238E27FC236}">
                <a16:creationId xmlns:a16="http://schemas.microsoft.com/office/drawing/2014/main" id="{C669D389-093B-0F47-9B81-3FD5F4C9D7DF}"/>
              </a:ext>
            </a:extLst>
          </p:cNvPr>
          <p:cNvSpPr>
            <a:spLocks noGrp="1"/>
          </p:cNvSpPr>
          <p:nvPr>
            <p:ph type="ctrTitle"/>
          </p:nvPr>
        </p:nvSpPr>
        <p:spPr>
          <a:xfrm>
            <a:off x="526073" y="466578"/>
            <a:ext cx="11139854" cy="930447"/>
          </a:xfrm>
        </p:spPr>
        <p:txBody>
          <a:bodyPr>
            <a:normAutofit/>
          </a:bodyPr>
          <a:lstStyle/>
          <a:p>
            <a:r>
              <a:rPr lang="en-US" sz="5400" dirty="0">
                <a:solidFill>
                  <a:srgbClr val="FFFFFF"/>
                </a:solidFill>
                <a:latin typeface="Modern Love" pitchFamily="82" charset="0"/>
              </a:rPr>
              <a:t>Welcome to </a:t>
            </a:r>
            <a:r>
              <a:rPr lang="en-US" sz="5400" dirty="0" err="1">
                <a:solidFill>
                  <a:srgbClr val="FFFFFF"/>
                </a:solidFill>
                <a:latin typeface="Modern Love" pitchFamily="82" charset="0"/>
              </a:rPr>
              <a:t>Finstall</a:t>
            </a:r>
            <a:r>
              <a:rPr lang="en-US" sz="5400" dirty="0">
                <a:solidFill>
                  <a:srgbClr val="FFFFFF"/>
                </a:solidFill>
                <a:latin typeface="Modern Love" pitchFamily="82" charset="0"/>
              </a:rPr>
              <a:t> </a:t>
            </a:r>
          </a:p>
        </p:txBody>
      </p:sp>
      <p:sp>
        <p:nvSpPr>
          <p:cNvPr id="3" name="Subtitle 2">
            <a:extLst>
              <a:ext uri="{FF2B5EF4-FFF2-40B4-BE49-F238E27FC236}">
                <a16:creationId xmlns:a16="http://schemas.microsoft.com/office/drawing/2014/main" id="{5C2A6D86-391F-EB45-A44D-2A2380645B5E}"/>
              </a:ext>
            </a:extLst>
          </p:cNvPr>
          <p:cNvSpPr>
            <a:spLocks noGrp="1"/>
          </p:cNvSpPr>
          <p:nvPr>
            <p:ph type="subTitle" idx="1"/>
          </p:nvPr>
        </p:nvSpPr>
        <p:spPr>
          <a:xfrm>
            <a:off x="1524000" y="1525638"/>
            <a:ext cx="9144000" cy="420001"/>
          </a:xfrm>
        </p:spPr>
        <p:txBody>
          <a:bodyPr>
            <a:normAutofit/>
          </a:bodyPr>
          <a:lstStyle/>
          <a:p>
            <a:r>
              <a:rPr lang="en-US" sz="2000" dirty="0">
                <a:solidFill>
                  <a:schemeClr val="bg1"/>
                </a:solidFill>
              </a:rPr>
              <a:t>From </a:t>
            </a:r>
            <a:r>
              <a:rPr lang="en-US" sz="2000" dirty="0" err="1">
                <a:solidFill>
                  <a:schemeClr val="bg1"/>
                </a:solidFill>
              </a:rPr>
              <a:t>Finstall</a:t>
            </a:r>
            <a:r>
              <a:rPr lang="en-US" sz="2000" dirty="0">
                <a:solidFill>
                  <a:schemeClr val="bg1"/>
                </a:solidFill>
              </a:rPr>
              <a:t> First School Parents’ Association (the PA)</a:t>
            </a:r>
          </a:p>
        </p:txBody>
      </p:sp>
    </p:spTree>
    <p:extLst>
      <p:ext uri="{BB962C8B-B14F-4D97-AF65-F5344CB8AC3E}">
        <p14:creationId xmlns:p14="http://schemas.microsoft.com/office/powerpoint/2010/main" val="113940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1607573"/>
          </a:xfrm>
          <a:solidFill>
            <a:schemeClr val="tx1">
              <a:lumMod val="75000"/>
              <a:lumOff val="25000"/>
            </a:schemeClr>
          </a:solidFill>
        </p:spPr>
        <p:txBody>
          <a:bodyPr/>
          <a:lstStyle/>
          <a:p>
            <a:r>
              <a:rPr lang="en-US" b="1" dirty="0">
                <a:solidFill>
                  <a:schemeClr val="bg1"/>
                </a:solidFill>
                <a:latin typeface="Modern Love" pitchFamily="82" charset="0"/>
              </a:rPr>
              <a:t>    So what’s the PA, then?</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575985" y="1903116"/>
            <a:ext cx="7113981" cy="4575175"/>
          </a:xfrm>
        </p:spPr>
        <p:txBody>
          <a:bodyPr>
            <a:normAutofit fontScale="85000" lnSpcReduction="10000"/>
          </a:bodyPr>
          <a:lstStyle/>
          <a:p>
            <a:pPr algn="just"/>
            <a:r>
              <a:rPr lang="en-US" dirty="0" err="1">
                <a:latin typeface="Futura Medium" panose="020B0602020204020303" pitchFamily="34" charset="-79"/>
                <a:cs typeface="Futura Medium" panose="020B0602020204020303" pitchFamily="34" charset="-79"/>
              </a:rPr>
              <a:t>Finstall</a:t>
            </a:r>
            <a:r>
              <a:rPr lang="en-US" dirty="0">
                <a:latin typeface="Futura Medium" panose="020B0602020204020303" pitchFamily="34" charset="-79"/>
                <a:cs typeface="Futura Medium" panose="020B0602020204020303" pitchFamily="34" charset="-79"/>
              </a:rPr>
              <a:t> First School Parents’ Association (the PA)</a:t>
            </a:r>
          </a:p>
          <a:p>
            <a:pPr algn="just"/>
            <a:r>
              <a:rPr lang="en-US" dirty="0">
                <a:latin typeface="Futura Medium" panose="020B0602020204020303" pitchFamily="34" charset="-79"/>
                <a:cs typeface="Futura Medium" panose="020B0602020204020303" pitchFamily="34" charset="-79"/>
              </a:rPr>
              <a:t>A registered charity that is separate to the school but set up to support the school with fundraising activities</a:t>
            </a:r>
          </a:p>
          <a:p>
            <a:pPr algn="just"/>
            <a:r>
              <a:rPr lang="en-US" dirty="0">
                <a:latin typeface="Futura Medium" panose="020B0602020204020303" pitchFamily="34" charset="-79"/>
                <a:cs typeface="Futura Medium" panose="020B0602020204020303" pitchFamily="34" charset="-79"/>
              </a:rPr>
              <a:t>Raise money for projects the school budget doesn’t cover</a:t>
            </a:r>
          </a:p>
          <a:p>
            <a:pPr algn="just"/>
            <a:r>
              <a:rPr lang="en-US" dirty="0">
                <a:latin typeface="Futura Medium" panose="020B0602020204020303" pitchFamily="34" charset="-79"/>
                <a:cs typeface="Futura Medium" panose="020B0602020204020303" pitchFamily="34" charset="-79"/>
              </a:rPr>
              <a:t>PA committee of five of us</a:t>
            </a:r>
          </a:p>
          <a:p>
            <a:pPr lvl="1" algn="just"/>
            <a:r>
              <a:rPr lang="en-US" dirty="0">
                <a:latin typeface="Futura Medium" panose="020B0602020204020303" pitchFamily="34" charset="-79"/>
                <a:cs typeface="Futura Medium" panose="020B0602020204020303" pitchFamily="34" charset="-79"/>
              </a:rPr>
              <a:t>Ruth Turner, Chairperson</a:t>
            </a:r>
          </a:p>
          <a:p>
            <a:pPr lvl="1" algn="just"/>
            <a:r>
              <a:rPr lang="en-US" dirty="0">
                <a:latin typeface="Futura Medium" panose="020B0602020204020303" pitchFamily="34" charset="-79"/>
                <a:cs typeface="Futura Medium" panose="020B0602020204020303" pitchFamily="34" charset="-79"/>
              </a:rPr>
              <a:t>Holly Gray, Treasurer</a:t>
            </a:r>
          </a:p>
          <a:p>
            <a:pPr lvl="1" algn="just"/>
            <a:r>
              <a:rPr lang="en-US" dirty="0">
                <a:latin typeface="Futura Medium" panose="020B0602020204020303" pitchFamily="34" charset="-79"/>
                <a:cs typeface="Futura Medium" panose="020B0602020204020303" pitchFamily="34" charset="-79"/>
              </a:rPr>
              <a:t>Sarah-Louise Collier, Vice-Chair</a:t>
            </a:r>
          </a:p>
          <a:p>
            <a:pPr lvl="1" algn="just"/>
            <a:r>
              <a:rPr lang="en-US" dirty="0">
                <a:latin typeface="Futura Medium" panose="020B0602020204020303" pitchFamily="34" charset="-79"/>
                <a:cs typeface="Futura Medium" panose="020B0602020204020303" pitchFamily="34" charset="-79"/>
              </a:rPr>
              <a:t>Suzanne Anderson, Secretary</a:t>
            </a:r>
          </a:p>
          <a:p>
            <a:pPr lvl="1" algn="just"/>
            <a:r>
              <a:rPr lang="en-US" dirty="0">
                <a:latin typeface="Futura Medium" panose="020B0602020204020303" pitchFamily="34" charset="-79"/>
                <a:cs typeface="Futura Medium" panose="020B0602020204020303" pitchFamily="34" charset="-79"/>
              </a:rPr>
              <a:t>Louise Forrest, Senior Fundraiser</a:t>
            </a:r>
          </a:p>
          <a:p>
            <a:pPr algn="just"/>
            <a:r>
              <a:rPr lang="en-US" dirty="0">
                <a:latin typeface="Futura Medium" panose="020B0602020204020303" pitchFamily="34" charset="-79"/>
                <a:cs typeface="Futura Medium" panose="020B0602020204020303" pitchFamily="34" charset="-79"/>
              </a:rPr>
              <a:t>Plus a fantastic team of volunteers! </a:t>
            </a:r>
          </a:p>
          <a:p>
            <a:endParaRPr lang="en-US" dirty="0"/>
          </a:p>
        </p:txBody>
      </p:sp>
      <p:pic>
        <p:nvPicPr>
          <p:cNvPr id="6" name="Picture 5">
            <a:extLst>
              <a:ext uri="{FF2B5EF4-FFF2-40B4-BE49-F238E27FC236}">
                <a16:creationId xmlns:a16="http://schemas.microsoft.com/office/drawing/2014/main" id="{E2E66999-9CD0-1844-B569-DFCC8D2ECD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1467" y="676100"/>
            <a:ext cx="3198959" cy="1999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DCA4465E-DD64-E248-9C2A-A5AC3DECA3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9025" y="2437954"/>
            <a:ext cx="2054679" cy="2365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A School's iPad Initiative Brings Optimism And Skepticism : All Tech  Considered : NPR">
            <a:extLst>
              <a:ext uri="{FF2B5EF4-FFF2-40B4-BE49-F238E27FC236}">
                <a16:creationId xmlns:a16="http://schemas.microsoft.com/office/drawing/2014/main" id="{A26D5A69-B16A-E447-A249-1E1FA7A3ED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77419" y="4726574"/>
            <a:ext cx="2567769" cy="192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45A5EEE1-7486-2346-AB8A-57C445D2C9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428837" y="2893755"/>
            <a:ext cx="1541589" cy="2593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820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1607573"/>
          </a:xfrm>
          <a:solidFill>
            <a:schemeClr val="tx1">
              <a:lumMod val="75000"/>
              <a:lumOff val="25000"/>
            </a:schemeClr>
          </a:solidFill>
        </p:spPr>
        <p:txBody>
          <a:bodyPr/>
          <a:lstStyle/>
          <a:p>
            <a:r>
              <a:rPr lang="en-US" b="1" dirty="0">
                <a:solidFill>
                  <a:schemeClr val="bg1"/>
                </a:solidFill>
                <a:latin typeface="Modern Love" pitchFamily="82" charset="0"/>
              </a:rPr>
              <a:t>    What does the PA do? </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595544" y="1804680"/>
            <a:ext cx="6334697" cy="4880366"/>
          </a:xfrm>
        </p:spPr>
        <p:txBody>
          <a:bodyPr>
            <a:normAutofit fontScale="92500" lnSpcReduction="10000"/>
          </a:bodyPr>
          <a:lstStyle/>
          <a:p>
            <a:r>
              <a:rPr lang="en-US" dirty="0">
                <a:latin typeface="Futura Medium" panose="020B0602020204020303" pitchFamily="34" charset="-79"/>
                <a:cs typeface="Futura Medium" panose="020B0602020204020303" pitchFamily="34" charset="-79"/>
              </a:rPr>
              <a:t>We use a variety of ways to raise money!</a:t>
            </a:r>
          </a:p>
          <a:p>
            <a:r>
              <a:rPr lang="en-US" dirty="0">
                <a:latin typeface="Futura Medium" panose="020B0602020204020303" pitchFamily="34" charset="-79"/>
                <a:cs typeface="Futura Medium" panose="020B0602020204020303" pitchFamily="34" charset="-79"/>
              </a:rPr>
              <a:t>Events: Christmas Fayre, Summer Fete, Quiz Nights, After-School parties, Uniform sales</a:t>
            </a:r>
          </a:p>
          <a:p>
            <a:r>
              <a:rPr lang="en-US" dirty="0">
                <a:latin typeface="Futura Medium" panose="020B0602020204020303" pitchFamily="34" charset="-79"/>
                <a:cs typeface="Futura Medium" panose="020B0602020204020303" pitchFamily="34" charset="-79"/>
              </a:rPr>
              <a:t>Activities: Competitions, Sponsored Read, Trails, Dress-Up Days, Christmas Cards, Merchandise projects</a:t>
            </a:r>
          </a:p>
          <a:p>
            <a:r>
              <a:rPr lang="en-US" dirty="0">
                <a:latin typeface="Futura Medium" panose="020B0602020204020303" pitchFamily="34" charset="-79"/>
                <a:cs typeface="Futura Medium" panose="020B0602020204020303" pitchFamily="34" charset="-79"/>
              </a:rPr>
              <a:t>Other revenue streams: </a:t>
            </a:r>
            <a:r>
              <a:rPr lang="en-US" dirty="0" err="1">
                <a:latin typeface="Futura Medium" panose="020B0602020204020303" pitchFamily="34" charset="-79"/>
                <a:cs typeface="Futura Medium" panose="020B0602020204020303" pitchFamily="34" charset="-79"/>
              </a:rPr>
              <a:t>Easyfundraising</a:t>
            </a:r>
            <a:r>
              <a:rPr lang="en-US" dirty="0">
                <a:latin typeface="Futura Medium" panose="020B0602020204020303" pitchFamily="34" charset="-79"/>
                <a:cs typeface="Futura Medium" panose="020B0602020204020303" pitchFamily="34" charset="-79"/>
              </a:rPr>
              <a:t>, Gift Aid</a:t>
            </a:r>
          </a:p>
          <a:p>
            <a:r>
              <a:rPr lang="en-US" dirty="0">
                <a:latin typeface="Futura Medium" panose="020B0602020204020303" pitchFamily="34" charset="-79"/>
                <a:cs typeface="Futura Medium" panose="020B0602020204020303" pitchFamily="34" charset="-79"/>
              </a:rPr>
              <a:t>Instill a sense of community</a:t>
            </a:r>
          </a:p>
          <a:p>
            <a:r>
              <a:rPr lang="en-US" dirty="0">
                <a:latin typeface="Futura Medium" panose="020B0602020204020303" pitchFamily="34" charset="-79"/>
                <a:cs typeface="Futura Medium" panose="020B0602020204020303" pitchFamily="34" charset="-79"/>
              </a:rPr>
              <a:t>…and lots more!</a:t>
            </a:r>
          </a:p>
          <a:p>
            <a:endParaRPr lang="en-US" dirty="0"/>
          </a:p>
        </p:txBody>
      </p:sp>
      <p:pic>
        <p:nvPicPr>
          <p:cNvPr id="4" name="Picture 3">
            <a:extLst>
              <a:ext uri="{FF2B5EF4-FFF2-40B4-BE49-F238E27FC236}">
                <a16:creationId xmlns:a16="http://schemas.microsoft.com/office/drawing/2014/main" id="{8735488B-0E5F-444F-862A-C908AD197D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2391" y="259839"/>
            <a:ext cx="1477720" cy="1184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89A371B-F160-CC48-BCE4-6D8B8807F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8358" y="5842856"/>
            <a:ext cx="897855" cy="620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DCECA99-9452-4E43-AF48-E72E80E73F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22044" y="1586801"/>
            <a:ext cx="1381166" cy="1450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304F5092-FAE4-7A4E-8AC2-D6637F2EDA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10804" y="4894874"/>
            <a:ext cx="1371300" cy="1804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11B56CA-FCC8-204F-B05A-76A0985270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5943" y="942546"/>
            <a:ext cx="995705" cy="1350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group of people sitting in a room&#10;&#10;Description automatically generated with medium confidence">
            <a:extLst>
              <a:ext uri="{FF2B5EF4-FFF2-40B4-BE49-F238E27FC236}">
                <a16:creationId xmlns:a16="http://schemas.microsoft.com/office/drawing/2014/main" id="{BFD00AB4-5211-A541-B98E-9B5E7CDD7C0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77018" y="4561731"/>
            <a:ext cx="1371300" cy="988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group of people sitting in a room&#10;&#10;Description automatically generated with medium confidence">
            <a:extLst>
              <a:ext uri="{FF2B5EF4-FFF2-40B4-BE49-F238E27FC236}">
                <a16:creationId xmlns:a16="http://schemas.microsoft.com/office/drawing/2014/main" id="{3E1788E8-2FFB-7C44-A81B-C8FE5292265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55090" y="282117"/>
            <a:ext cx="1373243" cy="761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hart, text&#10;&#10;Description automatically generated">
            <a:extLst>
              <a:ext uri="{FF2B5EF4-FFF2-40B4-BE49-F238E27FC236}">
                <a16:creationId xmlns:a16="http://schemas.microsoft.com/office/drawing/2014/main" id="{8F2F5835-D562-FD44-B0D6-3916CF9D0B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88063" y="1986020"/>
            <a:ext cx="1227022" cy="1607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icture containing qr code&#10;&#10;Description automatically generated">
            <a:extLst>
              <a:ext uri="{FF2B5EF4-FFF2-40B4-BE49-F238E27FC236}">
                <a16:creationId xmlns:a16="http://schemas.microsoft.com/office/drawing/2014/main" id="{6BC8BD6A-F6CF-424F-BF88-AB4A12FAA5A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10343" y="294176"/>
            <a:ext cx="1208545" cy="1817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B6F75485-721F-C54E-82F6-47B1DB2746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8004" y="5222621"/>
            <a:ext cx="1022641" cy="1481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B32AEC40-BE5F-E04A-B026-2852FB108BD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98358" y="2331928"/>
            <a:ext cx="1314450" cy="1951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Text&#10;&#10;Description automatically generated">
            <a:extLst>
              <a:ext uri="{FF2B5EF4-FFF2-40B4-BE49-F238E27FC236}">
                <a16:creationId xmlns:a16="http://schemas.microsoft.com/office/drawing/2014/main" id="{1C57F444-27D6-9543-9A45-D929203C870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30404" y="5458576"/>
            <a:ext cx="935878" cy="1226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F165FE9-A5BE-9845-9E4E-C4B67DCA1F2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071536" y="1009072"/>
            <a:ext cx="1160262" cy="633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group of people at an outdoor market&#10;&#10;Description automatically generated">
            <a:extLst>
              <a:ext uri="{FF2B5EF4-FFF2-40B4-BE49-F238E27FC236}">
                <a16:creationId xmlns:a16="http://schemas.microsoft.com/office/drawing/2014/main" id="{F40FBA69-1D60-464B-84B1-E78E4478574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583904" y="4486860"/>
            <a:ext cx="1585838" cy="840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icture containing person, table, child, indoor&#10;&#10;Description automatically generated">
            <a:extLst>
              <a:ext uri="{FF2B5EF4-FFF2-40B4-BE49-F238E27FC236}">
                <a16:creationId xmlns:a16="http://schemas.microsoft.com/office/drawing/2014/main" id="{7BC8DC5B-DBE2-144D-91DA-184A63B16EB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448318" y="3481299"/>
            <a:ext cx="1235929" cy="926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102E440-0F89-2E4D-BE20-C837133E1F7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417565" y="2573025"/>
            <a:ext cx="1347936" cy="929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indoor&#10;&#10;Description automatically generated">
            <a:extLst>
              <a:ext uri="{FF2B5EF4-FFF2-40B4-BE49-F238E27FC236}">
                <a16:creationId xmlns:a16="http://schemas.microsoft.com/office/drawing/2014/main" id="{35241795-C1CC-C547-996B-D53CD1837674}"/>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5400000">
            <a:off x="10101560" y="3763501"/>
            <a:ext cx="1463231" cy="1220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400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1607573"/>
          </a:xfrm>
          <a:solidFill>
            <a:schemeClr val="tx1">
              <a:lumMod val="75000"/>
              <a:lumOff val="25000"/>
            </a:schemeClr>
          </a:solidFill>
        </p:spPr>
        <p:txBody>
          <a:bodyPr/>
          <a:lstStyle/>
          <a:p>
            <a:r>
              <a:rPr lang="en-US" b="1" dirty="0">
                <a:solidFill>
                  <a:schemeClr val="bg1"/>
                </a:solidFill>
                <a:latin typeface="Modern Love" pitchFamily="82" charset="0"/>
              </a:rPr>
              <a:t>    How you can help the PA</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590229" y="1856622"/>
            <a:ext cx="8805496" cy="2715378"/>
          </a:xfrm>
        </p:spPr>
        <p:txBody>
          <a:bodyPr>
            <a:normAutofit lnSpcReduction="10000"/>
          </a:bodyPr>
          <a:lstStyle/>
          <a:p>
            <a:r>
              <a:rPr lang="en-US" dirty="0">
                <a:latin typeface="Futura Medium" panose="020B0602020204020303" pitchFamily="34" charset="-79"/>
                <a:cs typeface="Futura Medium" panose="020B0602020204020303" pitchFamily="34" charset="-79"/>
              </a:rPr>
              <a:t>Volunteer to help at events</a:t>
            </a:r>
          </a:p>
          <a:p>
            <a:r>
              <a:rPr lang="en-US" dirty="0">
                <a:latin typeface="Futura Medium" panose="020B0602020204020303" pitchFamily="34" charset="-79"/>
                <a:cs typeface="Futura Medium" panose="020B0602020204020303" pitchFamily="34" charset="-79"/>
              </a:rPr>
              <a:t>Supply events and activities with donations (prizes, sponsorship etc.)</a:t>
            </a:r>
          </a:p>
          <a:p>
            <a:r>
              <a:rPr lang="en-US" dirty="0">
                <a:latin typeface="Futura Medium" panose="020B0602020204020303" pitchFamily="34" charset="-79"/>
                <a:cs typeface="Futura Medium" panose="020B0602020204020303" pitchFamily="34" charset="-79"/>
              </a:rPr>
              <a:t>Engage and communicate!</a:t>
            </a:r>
          </a:p>
          <a:p>
            <a:r>
              <a:rPr lang="en-US" dirty="0">
                <a:latin typeface="Futura Medium" panose="020B0602020204020303" pitchFamily="34" charset="-79"/>
                <a:cs typeface="Futura Medium" panose="020B0602020204020303" pitchFamily="34" charset="-79"/>
              </a:rPr>
              <a:t>Support by giving some of your hard-earned cash to a great cause</a:t>
            </a:r>
          </a:p>
        </p:txBody>
      </p:sp>
      <p:pic>
        <p:nvPicPr>
          <p:cNvPr id="4" name="Picture 3" descr="A picture containing person, table, child, indoor&#10;&#10;Description automatically generated">
            <a:extLst>
              <a:ext uri="{FF2B5EF4-FFF2-40B4-BE49-F238E27FC236}">
                <a16:creationId xmlns:a16="http://schemas.microsoft.com/office/drawing/2014/main" id="{9B0D91BD-D3C4-5344-8521-236128AF8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005" y="4843386"/>
            <a:ext cx="2376402" cy="1782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185,949 Stuffed Toy Stock Photos, Pictures &amp;amp; Royalty-Free Images - iStock">
            <a:extLst>
              <a:ext uri="{FF2B5EF4-FFF2-40B4-BE49-F238E27FC236}">
                <a16:creationId xmlns:a16="http://schemas.microsoft.com/office/drawing/2014/main" id="{837045B2-3496-9644-ABB3-FC046CE571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0572" y="5695521"/>
            <a:ext cx="1751671" cy="930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descr="Tombola Prizes Stock Photo - Alamy">
            <a:extLst>
              <a:ext uri="{FF2B5EF4-FFF2-40B4-BE49-F238E27FC236}">
                <a16:creationId xmlns:a16="http://schemas.microsoft.com/office/drawing/2014/main" id="{542B2107-EFA4-0546-A98C-15BFA6A241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80554" y="4299157"/>
            <a:ext cx="1776335" cy="1184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2" descr="WINE BOTTLES – THE DIFFERENT TYPES AND HOW TO CHOOSE THE RIGHT ONE FOR YOUR  WINE">
            <a:extLst>
              <a:ext uri="{FF2B5EF4-FFF2-40B4-BE49-F238E27FC236}">
                <a16:creationId xmlns:a16="http://schemas.microsoft.com/office/drawing/2014/main" id="{82360DE6-D6CE-9D4C-8F02-A5D056B239E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31331" y="4317430"/>
            <a:ext cx="1636064" cy="1007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4" descr="Row of five cupcakes on white ground stock photo">
            <a:extLst>
              <a:ext uri="{FF2B5EF4-FFF2-40B4-BE49-F238E27FC236}">
                <a16:creationId xmlns:a16="http://schemas.microsoft.com/office/drawing/2014/main" id="{B761DDE3-A64F-9B4E-A073-1F261310437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329512" y="4299157"/>
            <a:ext cx="1803385" cy="59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collage of people in a room&#10;&#10;Description automatically generated with low confidence">
            <a:extLst>
              <a:ext uri="{FF2B5EF4-FFF2-40B4-BE49-F238E27FC236}">
                <a16:creationId xmlns:a16="http://schemas.microsoft.com/office/drawing/2014/main" id="{CC3E84BC-233E-1545-A767-A783BD1E02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95725" y="1458113"/>
            <a:ext cx="2384813" cy="5161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A Complete Guide to British Currency">
            <a:extLst>
              <a:ext uri="{FF2B5EF4-FFF2-40B4-BE49-F238E27FC236}">
                <a16:creationId xmlns:a16="http://schemas.microsoft.com/office/drawing/2014/main" id="{608446BD-2EE6-BC47-8E5F-6DFAD1BCEFE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29513" y="5049482"/>
            <a:ext cx="1803384" cy="1569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7A5D1EB-BF85-A644-B302-C1295D52A65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47458" y="5509224"/>
            <a:ext cx="1636063" cy="111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420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1607573"/>
          </a:xfrm>
          <a:solidFill>
            <a:schemeClr val="tx1">
              <a:lumMod val="75000"/>
              <a:lumOff val="25000"/>
            </a:schemeClr>
          </a:solidFill>
        </p:spPr>
        <p:txBody>
          <a:bodyPr/>
          <a:lstStyle/>
          <a:p>
            <a:r>
              <a:rPr lang="en-US" b="1" dirty="0">
                <a:solidFill>
                  <a:schemeClr val="bg1"/>
                </a:solidFill>
                <a:latin typeface="Modern Love" pitchFamily="82" charset="0"/>
              </a:rPr>
              <a:t>    Coming up…</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838200" y="1825625"/>
            <a:ext cx="5609972" cy="4351338"/>
          </a:xfrm>
        </p:spPr>
        <p:txBody>
          <a:bodyPr>
            <a:normAutofit/>
          </a:bodyPr>
          <a:lstStyle/>
          <a:p>
            <a:r>
              <a:rPr lang="en-US" sz="3200" dirty="0">
                <a:latin typeface="Futura Medium" panose="020B0602020204020303" pitchFamily="34" charset="-79"/>
                <a:cs typeface="Futura Medium" panose="020B0602020204020303" pitchFamily="34" charset="-79"/>
              </a:rPr>
              <a:t>Friday 7 July, </a:t>
            </a:r>
          </a:p>
          <a:p>
            <a:pPr marL="0" indent="0">
              <a:buNone/>
            </a:pPr>
            <a:r>
              <a:rPr lang="en-US" sz="3200" dirty="0">
                <a:latin typeface="Futura Medium" panose="020B0602020204020303" pitchFamily="34" charset="-79"/>
                <a:cs typeface="Futura Medium" panose="020B0602020204020303" pitchFamily="34" charset="-79"/>
              </a:rPr>
              <a:t>  9.10 – 10.30am</a:t>
            </a:r>
          </a:p>
          <a:p>
            <a:r>
              <a:rPr lang="en-US" sz="3200" dirty="0">
                <a:latin typeface="Futura Medium" panose="020B0602020204020303" pitchFamily="34" charset="-79"/>
                <a:cs typeface="Futura Medium" panose="020B0602020204020303" pitchFamily="34" charset="-79"/>
              </a:rPr>
              <a:t>A welcome party for all new starters</a:t>
            </a:r>
          </a:p>
          <a:p>
            <a:r>
              <a:rPr lang="en-US" sz="3200" dirty="0">
                <a:latin typeface="Futura Medium" panose="020B0602020204020303" pitchFamily="34" charset="-79"/>
                <a:cs typeface="Futura Medium" panose="020B0602020204020303" pitchFamily="34" charset="-79"/>
              </a:rPr>
              <a:t>Toys, activities, craft, snacks and the chance to meet your new classmates!</a:t>
            </a:r>
          </a:p>
        </p:txBody>
      </p:sp>
      <p:pic>
        <p:nvPicPr>
          <p:cNvPr id="5" name="Picture 4">
            <a:extLst>
              <a:ext uri="{FF2B5EF4-FFF2-40B4-BE49-F238E27FC236}">
                <a16:creationId xmlns:a16="http://schemas.microsoft.com/office/drawing/2014/main" id="{8754F4D7-F172-6447-8A0A-47D391D18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30647">
            <a:off x="7354105" y="636059"/>
            <a:ext cx="3931962" cy="5585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66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1607573"/>
          </a:xfrm>
          <a:solidFill>
            <a:schemeClr val="tx1">
              <a:lumMod val="75000"/>
              <a:lumOff val="25000"/>
            </a:schemeClr>
          </a:solidFill>
        </p:spPr>
        <p:txBody>
          <a:bodyPr/>
          <a:lstStyle/>
          <a:p>
            <a:r>
              <a:rPr lang="en-US" b="1" dirty="0">
                <a:solidFill>
                  <a:schemeClr val="bg1"/>
                </a:solidFill>
                <a:latin typeface="Modern Love" pitchFamily="82" charset="0"/>
              </a:rPr>
              <a:t>    Coming up…</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576956" y="2073598"/>
            <a:ext cx="5511800" cy="4351338"/>
          </a:xfrm>
        </p:spPr>
        <p:txBody>
          <a:bodyPr>
            <a:normAutofit/>
          </a:bodyPr>
          <a:lstStyle/>
          <a:p>
            <a:r>
              <a:rPr lang="en-US" sz="3200" dirty="0">
                <a:latin typeface="Futura Medium" panose="020B0602020204020303" pitchFamily="34" charset="-79"/>
                <a:cs typeface="Futura Medium" panose="020B0602020204020303" pitchFamily="34" charset="-79"/>
              </a:rPr>
              <a:t>Friday 7 July, 7.30pm</a:t>
            </a:r>
          </a:p>
          <a:p>
            <a:r>
              <a:rPr lang="en-US" sz="3200" dirty="0">
                <a:latin typeface="Futura Medium" panose="020B0602020204020303" pitchFamily="34" charset="-79"/>
                <a:cs typeface="Futura Medium" panose="020B0602020204020303" pitchFamily="34" charset="-79"/>
              </a:rPr>
              <a:t>Quiz night for the parents in the school hall</a:t>
            </a:r>
          </a:p>
          <a:p>
            <a:r>
              <a:rPr lang="en-US" sz="3200" dirty="0">
                <a:latin typeface="Futura Medium" panose="020B0602020204020303" pitchFamily="34" charset="-79"/>
                <a:cs typeface="Futura Medium" panose="020B0602020204020303" pitchFamily="34" charset="-79"/>
              </a:rPr>
              <a:t>Trivia, crazy rounds, licensed bar, hot food and snacks</a:t>
            </a:r>
          </a:p>
          <a:p>
            <a:r>
              <a:rPr lang="en-US" sz="3200" dirty="0">
                <a:latin typeface="Futura Medium" panose="020B0602020204020303" pitchFamily="34" charset="-79"/>
                <a:cs typeface="Futura Medium" panose="020B0602020204020303" pitchFamily="34" charset="-79"/>
              </a:rPr>
              <a:t>Come and join us!!</a:t>
            </a:r>
          </a:p>
        </p:txBody>
      </p:sp>
      <p:pic>
        <p:nvPicPr>
          <p:cNvPr id="6" name="Picture 5" descr="A poster for a event&#10;&#10;Description automatically generated with low confidence">
            <a:extLst>
              <a:ext uri="{FF2B5EF4-FFF2-40B4-BE49-F238E27FC236}">
                <a16:creationId xmlns:a16="http://schemas.microsoft.com/office/drawing/2014/main" id="{3BA6B8E1-767A-260E-55C3-64E62066B725}"/>
              </a:ext>
            </a:extLst>
          </p:cNvPr>
          <p:cNvPicPr>
            <a:picLocks noChangeAspect="1"/>
          </p:cNvPicPr>
          <p:nvPr/>
        </p:nvPicPr>
        <p:blipFill>
          <a:blip r:embed="rId2"/>
          <a:stretch>
            <a:fillRect/>
          </a:stretch>
        </p:blipFill>
        <p:spPr>
          <a:xfrm rot="583733">
            <a:off x="7284316" y="467436"/>
            <a:ext cx="3764815" cy="5637950"/>
          </a:xfrm>
          <a:prstGeom prst="rect">
            <a:avLst/>
          </a:prstGeom>
        </p:spPr>
      </p:pic>
    </p:spTree>
    <p:extLst>
      <p:ext uri="{BB962C8B-B14F-4D97-AF65-F5344CB8AC3E}">
        <p14:creationId xmlns:p14="http://schemas.microsoft.com/office/powerpoint/2010/main" val="71432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A1D-2921-6847-87F3-FEB8DA4EA4EB}"/>
              </a:ext>
            </a:extLst>
          </p:cNvPr>
          <p:cNvSpPr>
            <a:spLocks noGrp="1"/>
          </p:cNvSpPr>
          <p:nvPr>
            <p:ph type="title"/>
          </p:nvPr>
        </p:nvSpPr>
        <p:spPr>
          <a:xfrm>
            <a:off x="0" y="1"/>
            <a:ext cx="12192000" cy="6857999"/>
          </a:xfrm>
          <a:solidFill>
            <a:schemeClr val="tx1">
              <a:lumMod val="75000"/>
              <a:lumOff val="25000"/>
            </a:schemeClr>
          </a:solidFill>
        </p:spPr>
        <p:txBody>
          <a:bodyPr>
            <a:normAutofit/>
          </a:bodyPr>
          <a:lstStyle/>
          <a:p>
            <a:pPr algn="ctr"/>
            <a:r>
              <a:rPr lang="en-US" sz="9600" b="1" dirty="0">
                <a:solidFill>
                  <a:schemeClr val="bg1"/>
                </a:solidFill>
                <a:latin typeface="Modern Love" pitchFamily="82" charset="0"/>
              </a:rPr>
              <a:t>Thank you!</a:t>
            </a:r>
          </a:p>
        </p:txBody>
      </p:sp>
      <p:sp>
        <p:nvSpPr>
          <p:cNvPr id="3" name="Content Placeholder 2">
            <a:extLst>
              <a:ext uri="{FF2B5EF4-FFF2-40B4-BE49-F238E27FC236}">
                <a16:creationId xmlns:a16="http://schemas.microsoft.com/office/drawing/2014/main" id="{13E9E32C-0C56-A543-920B-AC3ACA0D688E}"/>
              </a:ext>
            </a:extLst>
          </p:cNvPr>
          <p:cNvSpPr>
            <a:spLocks noGrp="1"/>
          </p:cNvSpPr>
          <p:nvPr>
            <p:ph idx="1"/>
          </p:nvPr>
        </p:nvSpPr>
        <p:spPr>
          <a:xfrm>
            <a:off x="1563328" y="4318102"/>
            <a:ext cx="9040761" cy="4351338"/>
          </a:xfrm>
        </p:spPr>
        <p:txBody>
          <a:bodyPr>
            <a:normAutofit/>
          </a:bodyPr>
          <a:lstStyle/>
          <a:p>
            <a:pPr marL="0" indent="0" algn="ctr">
              <a:buNone/>
            </a:pPr>
            <a:r>
              <a:rPr lang="en-US" sz="3200" dirty="0">
                <a:solidFill>
                  <a:schemeClr val="bg1"/>
                </a:solidFill>
                <a:latin typeface="Futura Medium" panose="020B0602020204020303" pitchFamily="34" charset="-79"/>
                <a:cs typeface="Futura Medium" panose="020B0602020204020303" pitchFamily="34" charset="-79"/>
              </a:rPr>
              <a:t>We look forward to seeing you all again! </a:t>
            </a:r>
          </a:p>
        </p:txBody>
      </p:sp>
    </p:spTree>
    <p:extLst>
      <p:ext uri="{BB962C8B-B14F-4D97-AF65-F5344CB8AC3E}">
        <p14:creationId xmlns:p14="http://schemas.microsoft.com/office/powerpoint/2010/main" val="379346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8283</TotalTime>
  <Words>495</Words>
  <Application>Microsoft Office PowerPoint</Application>
  <PresentationFormat>Widescreen</PresentationFormat>
  <Paragraphs>51</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Futura Medium</vt:lpstr>
      <vt:lpstr>Modern Love</vt:lpstr>
      <vt:lpstr>Office Theme</vt:lpstr>
      <vt:lpstr>Welcome to Finstall </vt:lpstr>
      <vt:lpstr>    So what’s the PA, then?</vt:lpstr>
      <vt:lpstr>    What does the PA do? </vt:lpstr>
      <vt:lpstr>    How you can help the PA</vt:lpstr>
      <vt:lpstr>    Coming up…</vt:lpstr>
      <vt:lpstr>    Coming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Finstall</dc:title>
  <dc:creator>Ruth Turner</dc:creator>
  <cp:lastModifiedBy>Helon Desmond</cp:lastModifiedBy>
  <cp:revision>14</cp:revision>
  <dcterms:created xsi:type="dcterms:W3CDTF">2022-06-08T21:01:40Z</dcterms:created>
  <dcterms:modified xsi:type="dcterms:W3CDTF">2023-06-15T12:48:01Z</dcterms:modified>
</cp:coreProperties>
</file>